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7" r:id="rId2"/>
    <p:sldId id="266" r:id="rId3"/>
    <p:sldId id="273" r:id="rId4"/>
    <p:sldId id="272" r:id="rId5"/>
    <p:sldId id="358" r:id="rId6"/>
    <p:sldId id="276" r:id="rId7"/>
    <p:sldId id="268" r:id="rId8"/>
    <p:sldId id="275" r:id="rId9"/>
    <p:sldId id="274" r:id="rId10"/>
    <p:sldId id="339" r:id="rId11"/>
    <p:sldId id="264" r:id="rId12"/>
    <p:sldId id="317" r:id="rId13"/>
    <p:sldId id="261" r:id="rId14"/>
    <p:sldId id="258" r:id="rId15"/>
    <p:sldId id="342" r:id="rId16"/>
    <p:sldId id="260" r:id="rId17"/>
    <p:sldId id="343" r:id="rId18"/>
    <p:sldId id="311" r:id="rId19"/>
    <p:sldId id="312" r:id="rId20"/>
    <p:sldId id="345" r:id="rId21"/>
    <p:sldId id="347" r:id="rId22"/>
    <p:sldId id="265" r:id="rId23"/>
    <p:sldId id="346" r:id="rId24"/>
    <p:sldId id="348" r:id="rId25"/>
    <p:sldId id="280" r:id="rId26"/>
    <p:sldId id="309" r:id="rId27"/>
    <p:sldId id="308" r:id="rId28"/>
    <p:sldId id="304" r:id="rId29"/>
    <p:sldId id="306" r:id="rId30"/>
    <p:sldId id="310" r:id="rId31"/>
    <p:sldId id="305" r:id="rId32"/>
    <p:sldId id="282" r:id="rId33"/>
    <p:sldId id="382" r:id="rId34"/>
    <p:sldId id="349" r:id="rId35"/>
    <p:sldId id="385" r:id="rId36"/>
    <p:sldId id="283" r:id="rId37"/>
    <p:sldId id="284" r:id="rId38"/>
    <p:sldId id="318" r:id="rId39"/>
    <p:sldId id="307" r:id="rId40"/>
    <p:sldId id="319" r:id="rId41"/>
    <p:sldId id="336" r:id="rId42"/>
    <p:sldId id="285" r:id="rId43"/>
    <p:sldId id="320" r:id="rId44"/>
    <p:sldId id="321" r:id="rId45"/>
    <p:sldId id="350" r:id="rId46"/>
    <p:sldId id="322" r:id="rId47"/>
    <p:sldId id="386" r:id="rId48"/>
    <p:sldId id="315" r:id="rId49"/>
    <p:sldId id="384" r:id="rId50"/>
    <p:sldId id="388" r:id="rId51"/>
    <p:sldId id="325" r:id="rId52"/>
    <p:sldId id="327" r:id="rId53"/>
    <p:sldId id="326" r:id="rId54"/>
    <p:sldId id="323" r:id="rId55"/>
    <p:sldId id="328" r:id="rId56"/>
    <p:sldId id="351" r:id="rId57"/>
    <p:sldId id="330" r:id="rId58"/>
    <p:sldId id="331" r:id="rId59"/>
    <p:sldId id="333" r:id="rId60"/>
    <p:sldId id="352" r:id="rId61"/>
    <p:sldId id="334" r:id="rId62"/>
    <p:sldId id="335" r:id="rId63"/>
    <p:sldId id="338" r:id="rId64"/>
    <p:sldId id="337" r:id="rId65"/>
    <p:sldId id="340" r:id="rId66"/>
    <p:sldId id="353" r:id="rId67"/>
    <p:sldId id="354" r:id="rId68"/>
    <p:sldId id="294" r:id="rId69"/>
    <p:sldId id="356" r:id="rId70"/>
    <p:sldId id="383" r:id="rId71"/>
    <p:sldId id="379" r:id="rId72"/>
    <p:sldId id="381" r:id="rId73"/>
    <p:sldId id="296" r:id="rId74"/>
    <p:sldId id="297" r:id="rId75"/>
    <p:sldId id="299" r:id="rId76"/>
    <p:sldId id="301" r:id="rId77"/>
    <p:sldId id="303" r:id="rId78"/>
    <p:sldId id="389"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9" autoAdjust="0"/>
    <p:restoredTop sz="94660"/>
  </p:normalViewPr>
  <p:slideViewPr>
    <p:cSldViewPr snapToGrid="0">
      <p:cViewPr varScale="1">
        <p:scale>
          <a:sx n="59" d="100"/>
          <a:sy n="59" d="100"/>
        </p:scale>
        <p:origin x="84" y="11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B8333A-8D14-4606-9393-5817D3133A01}" type="datetimeFigureOut">
              <a:rPr lang="en-US" smtClean="0"/>
              <a:t>10/3/2016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9F53B6-CF02-4B92-B6D4-FFD5A874E4A9}" type="slidenum">
              <a:rPr lang="en-US" smtClean="0"/>
              <a:t>‹#›</a:t>
            </a:fld>
            <a:endParaRPr lang="en-US"/>
          </a:p>
        </p:txBody>
      </p:sp>
    </p:spTree>
    <p:extLst>
      <p:ext uri="{BB962C8B-B14F-4D97-AF65-F5344CB8AC3E}">
        <p14:creationId xmlns:p14="http://schemas.microsoft.com/office/powerpoint/2010/main" val="1262127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192FA67-3F61-484F-AD59-DD9917EEF54D}" type="slidenum">
              <a:rPr lang="en-US" altLang="en-US" smtClean="0"/>
              <a:pPr/>
              <a:t>25</a:t>
            </a:fld>
            <a:endParaRPr lang="en-US" altLang="en-US"/>
          </a:p>
        </p:txBody>
      </p:sp>
    </p:spTree>
    <p:extLst>
      <p:ext uri="{BB962C8B-B14F-4D97-AF65-F5344CB8AC3E}">
        <p14:creationId xmlns:p14="http://schemas.microsoft.com/office/powerpoint/2010/main" val="2371454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25AA810-9F91-4E23-93A8-813810DF6444}"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28604483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A810-9F91-4E23-93A8-813810DF6444}"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3125418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A810-9F91-4E23-93A8-813810DF6444}"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500376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5AA810-9F91-4E23-93A8-813810DF6444}"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2697286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25AA810-9F91-4E23-93A8-813810DF6444}" type="datetimeFigureOut">
              <a:rPr lang="en-US" smtClean="0"/>
              <a:t>10/3/2016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705176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5AA810-9F91-4E23-93A8-813810DF6444}"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248671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5AA810-9F91-4E23-93A8-813810DF6444}" type="datetimeFigureOut">
              <a:rPr lang="en-US" smtClean="0"/>
              <a:t>10/3/2016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2538784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5AA810-9F91-4E23-93A8-813810DF6444}" type="datetimeFigureOut">
              <a:rPr lang="en-US" smtClean="0"/>
              <a:t>10/3/2016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1727011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5AA810-9F91-4E23-93A8-813810DF6444}" type="datetimeFigureOut">
              <a:rPr lang="en-US" smtClean="0"/>
              <a:t>10/3/2016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1338719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25AA810-9F91-4E23-93A8-813810DF6444}"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3521380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25AA810-9F91-4E23-93A8-813810DF6444}" type="datetimeFigureOut">
              <a:rPr lang="en-US" smtClean="0"/>
              <a:t>10/3/2016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F7E1AE-0C48-439A-B9C7-251DEF56B577}" type="slidenum">
              <a:rPr lang="en-US" smtClean="0"/>
              <a:t>‹#›</a:t>
            </a:fld>
            <a:endParaRPr lang="en-US"/>
          </a:p>
        </p:txBody>
      </p:sp>
    </p:spTree>
    <p:extLst>
      <p:ext uri="{BB962C8B-B14F-4D97-AF65-F5344CB8AC3E}">
        <p14:creationId xmlns:p14="http://schemas.microsoft.com/office/powerpoint/2010/main" val="2977268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AA810-9F91-4E23-93A8-813810DF6444}" type="datetimeFigureOut">
              <a:rPr lang="en-US" smtClean="0"/>
              <a:t>10/3/2016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7E1AE-0C48-439A-B9C7-251DEF56B577}" type="slidenum">
              <a:rPr lang="en-US" smtClean="0"/>
              <a:t>‹#›</a:t>
            </a:fld>
            <a:endParaRPr lang="en-US"/>
          </a:p>
        </p:txBody>
      </p:sp>
    </p:spTree>
    <p:extLst>
      <p:ext uri="{BB962C8B-B14F-4D97-AF65-F5344CB8AC3E}">
        <p14:creationId xmlns:p14="http://schemas.microsoft.com/office/powerpoint/2010/main" val="4244950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youtube.com/watch?v=YF3TuIWUbSk"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NLDGi1e2Ktc" TargetMode="External"/><Relationship Id="rId2" Type="http://schemas.openxmlformats.org/officeDocument/2006/relationships/image" Target="../media/image42.jp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47.jpeg"/><Relationship Id="rId7" Type="http://schemas.openxmlformats.org/officeDocument/2006/relationships/image" Target="../media/image50.jpg"/><Relationship Id="rId2" Type="http://schemas.openxmlformats.org/officeDocument/2006/relationships/hyperlink" Target="https://www.google.com/url?sa=i&amp;rct=j&amp;q=&amp;esrc=s&amp;source=images&amp;cd=&amp;cad=rja&amp;uact=8&amp;ved=0ahUKEwiH2eLh7rLOAhUGbSYKHY4rBBEQjRwIBw&amp;url=https://sierradesigns.com/mens-elite-cagoule/&amp;psig=AFQjCNF-zrqfjOmf-R70iPnMi6uZtaBQXQ&amp;ust=1470781642854755" TargetMode="Externa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hyperlink" Target="https://www.google.com/url?sa=i&amp;rct=j&amp;q=&amp;esrc=s&amp;source=images&amp;cd=&amp;cad=rja&amp;uact=8&amp;ved=0ahUKEwiHj6j37bLOAhUKSyYKHbDKCKAQjRwIBw&amp;url=https://blog.cosasdemeiga.com/tag/figa-de-azabache-la-mano-protectora-mano-de-la-suerte/&amp;psig=AFQjCNFyx7YQ-EM0EEPg_ylZLj57KY0iMA&amp;ust=1470781429309715"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hyperlink" Target="https://www.youtube.com/watch?v=6cD21oQiMR8" TargetMode="Externa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lecturalia.com/blog/categoria/resenas/"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54.jp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hyperlink" Target="https://www.google.com/url?sa=i&amp;rct=j&amp;q=&amp;esrc=s&amp;source=images&amp;cd=&amp;cad=rja&amp;uact=8&amp;ved=0ahUKEwiHj6j37bLOAhUKSyYKHbDKCKAQjRwIBw&amp;url=https://blog.cosasdemeiga.com/tag/figa-de-azabache-la-mano-protectora-mano-de-la-suerte/&amp;psig=AFQjCNFyx7YQ-EM0EEPg_ylZLj57KY0iMA&amp;ust=1470781429309715" TargetMode="External"/><Relationship Id="rId4" Type="http://schemas.openxmlformats.org/officeDocument/2006/relationships/image" Target="../media/image56.jpg"/></Relationships>
</file>

<file path=ppt/slides/_rels/slide3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www.youtube.com/watch?v=wqtVOCFetFE" TargetMode="Externa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g"/></Relationships>
</file>

<file path=ppt/slides/_rels/slide4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72.jpeg"/></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4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5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youtube.com/watch?v=pe1GaS9T6FU"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4.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6.png"/><Relationship Id="rId4" Type="http://schemas.openxmlformats.org/officeDocument/2006/relationships/image" Target="../media/image85.png"/></Relationships>
</file>

<file path=ppt/slides/_rels/slide5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s://www.google.com/url?sa=i&amp;rct=j&amp;q=&amp;esrc=s&amp;source=images&amp;cd=&amp;cad=rja&amp;uact=8&amp;ved=0ahUKEwiH2eLh7rLOAhUGbSYKHY4rBBEQjRwIBw&amp;url=https://sierradesigns.com/mens-elite-cagoule/&amp;psig=AFQjCNF-zrqfjOmf-R70iPnMi6uZtaBQXQ&amp;ust=1470781642854755" TargetMode="Externa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87.png"/></Relationships>
</file>

<file path=ppt/slides/_rels/slide5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6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93.jpeg"/><Relationship Id="rId1" Type="http://schemas.openxmlformats.org/officeDocument/2006/relationships/slideLayout" Target="../slideLayouts/slideLayout2.xml"/><Relationship Id="rId5" Type="http://schemas.openxmlformats.org/officeDocument/2006/relationships/image" Target="../media/image51.jpg"/><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image" Target="../media/image9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0QzkP2_7FaQ" TargetMode="External"/><Relationship Id="rId2" Type="http://schemas.openxmlformats.org/officeDocument/2006/relationships/hyperlink" Target="https://www.youtube.com/watch?v=Yv9tTkmtrSU" TargetMode="Externa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70.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novelanegraypoliciaca.wordpress.com/category/biografia/"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7585" y="195943"/>
            <a:ext cx="11397343" cy="2498271"/>
          </a:xfrm>
        </p:spPr>
        <p:txBody>
          <a:bodyPr>
            <a:normAutofit fontScale="90000"/>
          </a:bodyPr>
          <a:lstStyle/>
          <a:p>
            <a:r>
              <a:rPr lang="en-US" i="1" dirty="0"/>
              <a:t>Death on a Galician Shore, 2011</a:t>
            </a:r>
            <a:br>
              <a:rPr lang="en-US" i="1" dirty="0"/>
            </a:br>
            <a:r>
              <a:rPr lang="en-US" i="1" dirty="0"/>
              <a:t>(La Playa de los </a:t>
            </a:r>
            <a:r>
              <a:rPr lang="en-US" i="1" dirty="0" err="1"/>
              <a:t>ahogados</a:t>
            </a:r>
            <a:r>
              <a:rPr lang="en-US" i="1" dirty="0"/>
              <a:t>, 2009)</a:t>
            </a:r>
            <a:br>
              <a:rPr lang="en-US" dirty="0"/>
            </a:br>
            <a:endParaRPr lang="en-US" dirty="0"/>
          </a:p>
        </p:txBody>
      </p:sp>
      <p:sp>
        <p:nvSpPr>
          <p:cNvPr id="3" name="Subtitle 2"/>
          <p:cNvSpPr>
            <a:spLocks noGrp="1"/>
          </p:cNvSpPr>
          <p:nvPr>
            <p:ph type="subTitle" idx="1"/>
          </p:nvPr>
        </p:nvSpPr>
        <p:spPr>
          <a:xfrm>
            <a:off x="2667000" y="5715000"/>
            <a:ext cx="6400800" cy="838200"/>
          </a:xfrm>
        </p:spPr>
        <p:txBody>
          <a:bodyPr/>
          <a:lstStyle/>
          <a:p>
            <a:r>
              <a:rPr lang="en-US" dirty="0"/>
              <a:t>Domingo </a:t>
            </a:r>
            <a:r>
              <a:rPr lang="en-US" dirty="0" err="1"/>
              <a:t>Villar</a:t>
            </a:r>
            <a:endParaRPr lang="en-US" dirty="0"/>
          </a:p>
        </p:txBody>
      </p:sp>
      <p:pic>
        <p:nvPicPr>
          <p:cNvPr id="5122" name="Picture 2" descr="https://images-na.ssl-images-amazon.com/images/I/51kBaCsK-6L._SX314_BO1,204,203,200_.jpg"/>
          <p:cNvPicPr>
            <a:picLocks noChangeAspect="1" noChangeArrowheads="1"/>
          </p:cNvPicPr>
          <p:nvPr/>
        </p:nvPicPr>
        <p:blipFill>
          <a:blip r:embed="rId2" cstate="print"/>
          <a:srcRect/>
          <a:stretch>
            <a:fillRect/>
          </a:stretch>
        </p:blipFill>
        <p:spPr bwMode="auto">
          <a:xfrm>
            <a:off x="2590800" y="2133600"/>
            <a:ext cx="2209800" cy="3489526"/>
          </a:xfrm>
          <a:prstGeom prst="rect">
            <a:avLst/>
          </a:prstGeom>
          <a:noFill/>
        </p:spPr>
      </p:pic>
      <p:pic>
        <p:nvPicPr>
          <p:cNvPr id="5124" name="Picture 4" descr="https://images-na.ssl-images-amazon.com/images/I/41fRsyfyF4L._SX327_BO1,204,203,200_.jpg"/>
          <p:cNvPicPr>
            <a:picLocks noChangeAspect="1" noChangeArrowheads="1"/>
          </p:cNvPicPr>
          <p:nvPr/>
        </p:nvPicPr>
        <p:blipFill>
          <a:blip r:embed="rId3" cstate="print"/>
          <a:srcRect/>
          <a:stretch>
            <a:fillRect/>
          </a:stretch>
        </p:blipFill>
        <p:spPr bwMode="auto">
          <a:xfrm>
            <a:off x="7086600" y="1905001"/>
            <a:ext cx="2554762" cy="3874851"/>
          </a:xfrm>
          <a:prstGeom prst="rect">
            <a:avLst/>
          </a:prstGeom>
          <a:noFill/>
        </p:spPr>
      </p:pic>
    </p:spTree>
    <p:extLst>
      <p:ext uri="{BB962C8B-B14F-4D97-AF65-F5344CB8AC3E}">
        <p14:creationId xmlns:p14="http://schemas.microsoft.com/office/powerpoint/2010/main" val="19451098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Death on a Galician Shore: Setting</a:t>
            </a:r>
          </a:p>
        </p:txBody>
      </p:sp>
      <p:sp>
        <p:nvSpPr>
          <p:cNvPr id="3" name="Content Placeholder 2"/>
          <p:cNvSpPr>
            <a:spLocks noGrp="1"/>
          </p:cNvSpPr>
          <p:nvPr>
            <p:ph idx="1"/>
          </p:nvPr>
        </p:nvSpPr>
        <p:spPr>
          <a:xfrm>
            <a:off x="838200" y="1435100"/>
            <a:ext cx="5524500" cy="4741863"/>
          </a:xfrm>
        </p:spPr>
        <p:txBody>
          <a:bodyPr>
            <a:normAutofit lnSpcReduction="10000"/>
          </a:bodyPr>
          <a:lstStyle/>
          <a:p>
            <a:pPr lvl="1"/>
            <a:r>
              <a:rPr lang="en-US" dirty="0"/>
              <a:t>Vigo</a:t>
            </a:r>
          </a:p>
          <a:p>
            <a:pPr lvl="2"/>
            <a:r>
              <a:rPr lang="en-US" dirty="0"/>
              <a:t>Hospital</a:t>
            </a:r>
          </a:p>
          <a:p>
            <a:pPr lvl="2"/>
            <a:r>
              <a:rPr lang="en-US" dirty="0"/>
              <a:t>Radio Station</a:t>
            </a:r>
          </a:p>
          <a:p>
            <a:pPr lvl="2"/>
            <a:r>
              <a:rPr lang="en-US" dirty="0"/>
              <a:t>Police headquarters</a:t>
            </a:r>
          </a:p>
          <a:p>
            <a:pPr lvl="2"/>
            <a:r>
              <a:rPr lang="en-US" dirty="0"/>
              <a:t>El </a:t>
            </a:r>
            <a:r>
              <a:rPr lang="en-US" dirty="0" err="1"/>
              <a:t>Eligio</a:t>
            </a:r>
            <a:r>
              <a:rPr lang="en-US" dirty="0"/>
              <a:t> (bar)</a:t>
            </a:r>
          </a:p>
          <a:p>
            <a:pPr lvl="2"/>
            <a:r>
              <a:rPr lang="en-US" dirty="0"/>
              <a:t>Father’s vineyard</a:t>
            </a:r>
          </a:p>
          <a:p>
            <a:pPr lvl="1"/>
            <a:r>
              <a:rPr lang="en-US" dirty="0" err="1"/>
              <a:t>Panxón</a:t>
            </a:r>
            <a:endParaRPr lang="en-US" dirty="0"/>
          </a:p>
          <a:p>
            <a:pPr lvl="2"/>
            <a:r>
              <a:rPr lang="en-US" dirty="0"/>
              <a:t>fish market auction</a:t>
            </a:r>
          </a:p>
          <a:p>
            <a:pPr lvl="2"/>
            <a:r>
              <a:rPr lang="es-ES" dirty="0"/>
              <a:t>El Refugio del Pescador (bar) </a:t>
            </a:r>
            <a:endParaRPr lang="en-US" dirty="0"/>
          </a:p>
          <a:p>
            <a:pPr lvl="2"/>
            <a:r>
              <a:rPr lang="es-ES" dirty="0"/>
              <a:t>Playa de la </a:t>
            </a:r>
            <a:r>
              <a:rPr lang="es-ES" dirty="0" err="1"/>
              <a:t>Madorra</a:t>
            </a:r>
            <a:endParaRPr lang="en-US" dirty="0"/>
          </a:p>
          <a:p>
            <a:pPr lvl="2"/>
            <a:r>
              <a:rPr lang="es-ES" dirty="0" err="1"/>
              <a:t>House</a:t>
            </a:r>
            <a:r>
              <a:rPr lang="es-ES" dirty="0"/>
              <a:t> of Castelo</a:t>
            </a:r>
            <a:endParaRPr lang="en-US" dirty="0"/>
          </a:p>
          <a:p>
            <a:pPr lvl="2"/>
            <a:r>
              <a:rPr lang="en-US" dirty="0"/>
              <a:t>House of Arias</a:t>
            </a:r>
          </a:p>
          <a:p>
            <a:pPr lvl="2"/>
            <a:r>
              <a:rPr lang="en-US" dirty="0"/>
              <a:t>House of </a:t>
            </a:r>
            <a:r>
              <a:rPr lang="en-US" dirty="0" err="1"/>
              <a:t>Valverde</a:t>
            </a:r>
            <a:endParaRPr lang="en-US" dirty="0"/>
          </a:p>
          <a:p>
            <a:pPr lvl="2"/>
            <a:r>
              <a:rPr lang="en-US" dirty="0"/>
              <a:t>Lighthouse of Punta </a:t>
            </a:r>
            <a:r>
              <a:rPr lang="en-US" dirty="0" err="1"/>
              <a:t>Lameda</a:t>
            </a:r>
            <a:r>
              <a:rPr lang="en-US" dirty="0"/>
              <a:t> (</a:t>
            </a:r>
            <a:r>
              <a:rPr lang="en-US" dirty="0" err="1"/>
              <a:t>Monteferro</a:t>
            </a:r>
            <a:r>
              <a:rPr lang="en-US" dirty="0"/>
              <a:t>)</a:t>
            </a:r>
          </a:p>
          <a:p>
            <a:pPr lvl="2"/>
            <a:endParaRPr lang="en-US" dirty="0"/>
          </a:p>
          <a:p>
            <a:pPr marL="914400" lvl="2" indent="0">
              <a:buNone/>
            </a:pPr>
            <a:endParaRPr lang="en-US" dirty="0"/>
          </a:p>
          <a:p>
            <a:pPr lvl="2"/>
            <a:endParaRPr lang="en-US" dirty="0"/>
          </a:p>
        </p:txBody>
      </p:sp>
      <p:sp>
        <p:nvSpPr>
          <p:cNvPr id="4" name="TextBox 3"/>
          <p:cNvSpPr txBox="1"/>
          <p:nvPr/>
        </p:nvSpPr>
        <p:spPr>
          <a:xfrm>
            <a:off x="6362700" y="1690688"/>
            <a:ext cx="5384800" cy="1384995"/>
          </a:xfrm>
          <a:prstGeom prst="rect">
            <a:avLst/>
          </a:prstGeom>
          <a:noFill/>
        </p:spPr>
        <p:txBody>
          <a:bodyPr wrap="square" rtlCol="0">
            <a:spAutoFit/>
          </a:bodyPr>
          <a:lstStyle/>
          <a:p>
            <a:pPr lvl="1"/>
            <a:r>
              <a:rPr lang="en-US" dirty="0"/>
              <a:t>*</a:t>
            </a:r>
            <a:r>
              <a:rPr lang="en-US" sz="2400" dirty="0" err="1"/>
              <a:t>Aguiño</a:t>
            </a:r>
            <a:endParaRPr lang="en-US" sz="2400" dirty="0"/>
          </a:p>
          <a:p>
            <a:r>
              <a:rPr lang="en-US" dirty="0"/>
              <a:t>	*</a:t>
            </a:r>
            <a:r>
              <a:rPr lang="en-US" sz="2000" dirty="0"/>
              <a:t>House of Rebecca the 1</a:t>
            </a:r>
            <a:r>
              <a:rPr lang="en-US" sz="2000" baseline="30000" dirty="0"/>
              <a:t>st</a:t>
            </a:r>
            <a:endParaRPr lang="en-US" sz="2000" dirty="0"/>
          </a:p>
          <a:p>
            <a:r>
              <a:rPr lang="en-US" sz="2000" dirty="0"/>
              <a:t>	*</a:t>
            </a:r>
            <a:r>
              <a:rPr lang="en-US" sz="2000" dirty="0" err="1"/>
              <a:t>Aduana</a:t>
            </a:r>
            <a:r>
              <a:rPr lang="en-US" sz="2000" dirty="0"/>
              <a:t> (bar)</a:t>
            </a:r>
          </a:p>
          <a:p>
            <a:r>
              <a:rPr lang="en-US" sz="2000" dirty="0"/>
              <a:t>	*police station</a:t>
            </a:r>
          </a:p>
        </p:txBody>
      </p:sp>
    </p:spTree>
    <p:extLst>
      <p:ext uri="{BB962C8B-B14F-4D97-AF65-F5344CB8AC3E}">
        <p14:creationId xmlns:p14="http://schemas.microsoft.com/office/powerpoint/2010/main" val="2553843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98271" y="123371"/>
            <a:ext cx="2090058" cy="1015663"/>
          </a:xfrm>
          <a:prstGeom prst="rect">
            <a:avLst/>
          </a:prstGeom>
          <a:noFill/>
        </p:spPr>
        <p:txBody>
          <a:bodyPr wrap="square" rtlCol="0">
            <a:spAutoFit/>
          </a:bodyPr>
          <a:lstStyle/>
          <a:p>
            <a:pPr algn="ctr"/>
            <a:r>
              <a:rPr lang="en-US" sz="6000" dirty="0"/>
              <a:t>VIGO</a:t>
            </a:r>
          </a:p>
        </p:txBody>
      </p:sp>
      <p:pic>
        <p:nvPicPr>
          <p:cNvPr id="3" name="Picture 2"/>
          <p:cNvPicPr>
            <a:picLocks noChangeAspect="1"/>
          </p:cNvPicPr>
          <p:nvPr/>
        </p:nvPicPr>
        <p:blipFill rotWithShape="1">
          <a:blip r:embed="rId2"/>
          <a:srcRect l="40370" t="8519" b="7593"/>
          <a:stretch/>
        </p:blipFill>
        <p:spPr>
          <a:xfrm>
            <a:off x="5657395" y="1161738"/>
            <a:ext cx="5111750" cy="57531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567" y="3436485"/>
            <a:ext cx="4124843" cy="2752044"/>
          </a:xfrm>
          <a:prstGeom prst="rect">
            <a:avLst/>
          </a:prstGeom>
        </p:spPr>
      </p:pic>
      <p:sp>
        <p:nvSpPr>
          <p:cNvPr id="5" name="TextBox 4"/>
          <p:cNvSpPr txBox="1"/>
          <p:nvPr/>
        </p:nvSpPr>
        <p:spPr>
          <a:xfrm>
            <a:off x="2209800" y="6188529"/>
            <a:ext cx="1409700" cy="369332"/>
          </a:xfrm>
          <a:prstGeom prst="rect">
            <a:avLst/>
          </a:prstGeom>
          <a:noFill/>
        </p:spPr>
        <p:txBody>
          <a:bodyPr wrap="square" rtlCol="0">
            <a:spAutoFit/>
          </a:bodyPr>
          <a:lstStyle/>
          <a:p>
            <a:r>
              <a:rPr lang="en-US" dirty="0"/>
              <a:t>El </a:t>
            </a:r>
            <a:r>
              <a:rPr lang="en-US" dirty="0" err="1"/>
              <a:t>Eligio</a:t>
            </a:r>
            <a:r>
              <a:rPr lang="en-US" dirty="0"/>
              <a:t> Bar</a:t>
            </a:r>
          </a:p>
        </p:txBody>
      </p:sp>
      <p:cxnSp>
        <p:nvCxnSpPr>
          <p:cNvPr id="7" name="Straight Arrow Connector 6"/>
          <p:cNvCxnSpPr>
            <a:stCxn id="5" idx="3"/>
          </p:cNvCxnSpPr>
          <p:nvPr/>
        </p:nvCxnSpPr>
        <p:spPr>
          <a:xfrm flipV="1">
            <a:off x="3619500" y="5867400"/>
            <a:ext cx="3441700" cy="5057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668133" y="2258786"/>
            <a:ext cx="1805895" cy="369332"/>
          </a:xfrm>
          <a:prstGeom prst="rect">
            <a:avLst/>
          </a:prstGeom>
          <a:noFill/>
        </p:spPr>
        <p:txBody>
          <a:bodyPr wrap="square" rtlCol="0">
            <a:spAutoFit/>
          </a:bodyPr>
          <a:lstStyle/>
          <a:p>
            <a:r>
              <a:rPr lang="en-US" dirty="0"/>
              <a:t>Police Station</a:t>
            </a:r>
          </a:p>
        </p:txBody>
      </p:sp>
      <p:cxnSp>
        <p:nvCxnSpPr>
          <p:cNvPr id="9" name="Straight Arrow Connector 8"/>
          <p:cNvCxnSpPr/>
          <p:nvPr/>
        </p:nvCxnSpPr>
        <p:spPr>
          <a:xfrm flipH="1" flipV="1">
            <a:off x="10134601" y="3854451"/>
            <a:ext cx="507999" cy="1950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9944100" y="3759201"/>
            <a:ext cx="190500" cy="1905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866198" y="4049486"/>
            <a:ext cx="1805895" cy="369332"/>
          </a:xfrm>
          <a:prstGeom prst="rect">
            <a:avLst/>
          </a:prstGeom>
          <a:noFill/>
        </p:spPr>
        <p:txBody>
          <a:bodyPr wrap="square" rtlCol="0">
            <a:spAutoFit/>
          </a:bodyPr>
          <a:lstStyle/>
          <a:p>
            <a:r>
              <a:rPr lang="en-US" dirty="0"/>
              <a:t>Radio Station</a:t>
            </a:r>
          </a:p>
        </p:txBody>
      </p:sp>
      <p:cxnSp>
        <p:nvCxnSpPr>
          <p:cNvPr id="11" name="Straight Arrow Connector 10"/>
          <p:cNvCxnSpPr/>
          <p:nvPr/>
        </p:nvCxnSpPr>
        <p:spPr>
          <a:xfrm>
            <a:off x="4365171" y="2712287"/>
            <a:ext cx="3523343" cy="36072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8937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Father’s vineyard, near Río </a:t>
            </a:r>
            <a:r>
              <a:rPr lang="en-US" dirty="0" err="1"/>
              <a:t>Miño</a:t>
            </a:r>
            <a:endParaRPr lang="en-US" dirty="0"/>
          </a:p>
        </p:txBody>
      </p:sp>
      <p:pic>
        <p:nvPicPr>
          <p:cNvPr id="30722" name="Picture 2" descr="Galici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424523"/>
            <a:ext cx="7527470" cy="494169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3473" y="1919287"/>
            <a:ext cx="2290327" cy="3534455"/>
          </a:xfrm>
          <a:prstGeom prst="rect">
            <a:avLst/>
          </a:prstGeom>
        </p:spPr>
      </p:pic>
    </p:spTree>
    <p:extLst>
      <p:ext uri="{BB962C8B-B14F-4D97-AF65-F5344CB8AC3E}">
        <p14:creationId xmlns:p14="http://schemas.microsoft.com/office/powerpoint/2010/main" val="3573340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l="40625" t="15625" r="1542" b="3856"/>
          <a:stretch>
            <a:fillRect/>
          </a:stretch>
        </p:blipFill>
        <p:spPr bwMode="auto">
          <a:xfrm>
            <a:off x="4686300" y="492493"/>
            <a:ext cx="5715000" cy="6365507"/>
          </a:xfrm>
          <a:prstGeom prst="rect">
            <a:avLst/>
          </a:prstGeom>
          <a:noFill/>
          <a:ln w="9525">
            <a:noFill/>
            <a:miter lim="800000"/>
            <a:headEnd/>
            <a:tailEnd/>
          </a:ln>
        </p:spPr>
      </p:pic>
      <p:sp>
        <p:nvSpPr>
          <p:cNvPr id="2" name="TextBox 1"/>
          <p:cNvSpPr txBox="1"/>
          <p:nvPr/>
        </p:nvSpPr>
        <p:spPr>
          <a:xfrm>
            <a:off x="1320800" y="387527"/>
            <a:ext cx="3365500" cy="1077218"/>
          </a:xfrm>
          <a:prstGeom prst="rect">
            <a:avLst/>
          </a:prstGeom>
          <a:noFill/>
        </p:spPr>
        <p:txBody>
          <a:bodyPr wrap="square" rtlCol="0">
            <a:spAutoFit/>
          </a:bodyPr>
          <a:lstStyle/>
          <a:p>
            <a:r>
              <a:rPr lang="en-US" sz="3200" dirty="0"/>
              <a:t>Coast road:</a:t>
            </a:r>
          </a:p>
          <a:p>
            <a:r>
              <a:rPr lang="en-US" sz="3200" dirty="0"/>
              <a:t>Vigo to </a:t>
            </a:r>
            <a:r>
              <a:rPr lang="en-US" sz="3200" dirty="0" err="1"/>
              <a:t>Panxón</a:t>
            </a:r>
            <a:endParaRPr lang="en-US" sz="3200" dirty="0"/>
          </a:p>
        </p:txBody>
      </p:sp>
      <p:pic>
        <p:nvPicPr>
          <p:cNvPr id="9218" name="Picture 2" descr="Image result for playa de los ahogados"/>
          <p:cNvPicPr>
            <a:picLocks noChangeAspect="1" noChangeArrowheads="1"/>
          </p:cNvPicPr>
          <p:nvPr/>
        </p:nvPicPr>
        <p:blipFill rotWithShape="1">
          <a:blip r:embed="rId3">
            <a:extLst>
              <a:ext uri="{28A0092B-C50C-407E-A947-70E740481C1C}">
                <a14:useLocalDpi xmlns:a14="http://schemas.microsoft.com/office/drawing/2010/main" val="0"/>
              </a:ext>
            </a:extLst>
          </a:blip>
          <a:srcRect l="8888" t="13756" r="3906" b="14021"/>
          <a:stretch/>
        </p:blipFill>
        <p:spPr bwMode="auto">
          <a:xfrm>
            <a:off x="511628" y="1569711"/>
            <a:ext cx="4983843" cy="24765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playa de los ahog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28" y="4522565"/>
            <a:ext cx="3689350" cy="2076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244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6875" t="19531" r="21875" b="10157"/>
          <a:stretch>
            <a:fillRect/>
          </a:stretch>
        </p:blipFill>
        <p:spPr bwMode="auto">
          <a:xfrm>
            <a:off x="3810000" y="0"/>
            <a:ext cx="5029200" cy="6858000"/>
          </a:xfrm>
          <a:prstGeom prst="rect">
            <a:avLst/>
          </a:prstGeom>
          <a:noFill/>
          <a:ln w="9525">
            <a:noFill/>
            <a:miter lim="800000"/>
            <a:headEnd/>
            <a:tailEnd/>
          </a:ln>
        </p:spPr>
      </p:pic>
      <p:sp>
        <p:nvSpPr>
          <p:cNvPr id="3" name="TextBox 2"/>
          <p:cNvSpPr txBox="1"/>
          <p:nvPr/>
        </p:nvSpPr>
        <p:spPr>
          <a:xfrm>
            <a:off x="1358900" y="914400"/>
            <a:ext cx="2336800" cy="707886"/>
          </a:xfrm>
          <a:prstGeom prst="rect">
            <a:avLst/>
          </a:prstGeom>
          <a:noFill/>
        </p:spPr>
        <p:txBody>
          <a:bodyPr wrap="square" rtlCol="0">
            <a:spAutoFit/>
          </a:bodyPr>
          <a:lstStyle/>
          <a:p>
            <a:r>
              <a:rPr lang="en-US" sz="4000" dirty="0" err="1"/>
              <a:t>Panxón</a:t>
            </a:r>
            <a:endParaRPr lang="en-US" sz="4000" dirty="0"/>
          </a:p>
        </p:txBody>
      </p:sp>
    </p:spTree>
    <p:extLst>
      <p:ext uri="{BB962C8B-B14F-4D97-AF65-F5344CB8AC3E}">
        <p14:creationId xmlns:p14="http://schemas.microsoft.com/office/powerpoint/2010/main" val="2005019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425" y="162126"/>
            <a:ext cx="4612348" cy="3418903"/>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261100" y="220276"/>
            <a:ext cx="4597400" cy="3407823"/>
          </a:xfrm>
        </p:spPr>
      </p:pic>
      <p:sp>
        <p:nvSpPr>
          <p:cNvPr id="2" name="Title 1"/>
          <p:cNvSpPr>
            <a:spLocks noGrp="1"/>
          </p:cNvSpPr>
          <p:nvPr>
            <p:ph type="title"/>
          </p:nvPr>
        </p:nvSpPr>
        <p:spPr>
          <a:xfrm>
            <a:off x="342900" y="162126"/>
            <a:ext cx="10515600" cy="1325563"/>
          </a:xfrm>
        </p:spPr>
        <p:txBody>
          <a:bodyPr/>
          <a:lstStyle/>
          <a:p>
            <a:pPr algn="ctr"/>
            <a:r>
              <a:rPr lang="en-US" dirty="0"/>
              <a:t>Playa de la </a:t>
            </a:r>
            <a:r>
              <a:rPr lang="en-US" dirty="0" err="1"/>
              <a:t>Madorra</a:t>
            </a:r>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3432" b="7944"/>
          <a:stretch/>
        </p:blipFill>
        <p:spPr>
          <a:xfrm>
            <a:off x="6261100" y="3818599"/>
            <a:ext cx="4597400" cy="284890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7365" b="20693"/>
          <a:stretch/>
        </p:blipFill>
        <p:spPr>
          <a:xfrm>
            <a:off x="523426" y="3704299"/>
            <a:ext cx="4612348" cy="2958531"/>
          </a:xfrm>
          <a:prstGeom prst="rect">
            <a:avLst/>
          </a:prstGeom>
        </p:spPr>
      </p:pic>
    </p:spTree>
    <p:extLst>
      <p:ext uri="{BB962C8B-B14F-4D97-AF65-F5344CB8AC3E}">
        <p14:creationId xmlns:p14="http://schemas.microsoft.com/office/powerpoint/2010/main" val="34467419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l="40816" t="15306" b="6122"/>
          <a:stretch>
            <a:fillRect/>
          </a:stretch>
        </p:blipFill>
        <p:spPr bwMode="auto">
          <a:xfrm>
            <a:off x="1405489" y="843279"/>
            <a:ext cx="5524500" cy="5867400"/>
          </a:xfrm>
          <a:prstGeom prst="rect">
            <a:avLst/>
          </a:prstGeom>
          <a:noFill/>
          <a:ln w="9525">
            <a:noFill/>
            <a:miter lim="800000"/>
            <a:headEnd/>
            <a:tailEnd/>
          </a:ln>
        </p:spPr>
      </p:pic>
      <p:pic>
        <p:nvPicPr>
          <p:cNvPr id="3" name="Picture 2"/>
          <p:cNvPicPr>
            <a:picLocks noChangeAspect="1" noChangeArrowheads="1"/>
          </p:cNvPicPr>
          <p:nvPr/>
        </p:nvPicPr>
        <p:blipFill>
          <a:blip r:embed="rId2" cstate="print"/>
          <a:srcRect t="22656" r="59690" b="48274"/>
          <a:stretch>
            <a:fillRect/>
          </a:stretch>
        </p:blipFill>
        <p:spPr bwMode="auto">
          <a:xfrm>
            <a:off x="145535" y="4534479"/>
            <a:ext cx="3962400" cy="2286000"/>
          </a:xfrm>
          <a:prstGeom prst="rect">
            <a:avLst/>
          </a:prstGeom>
          <a:noFill/>
          <a:ln w="9525">
            <a:noFill/>
            <a:miter lim="800000"/>
            <a:headEnd/>
            <a:tailEnd/>
          </a:ln>
        </p:spPr>
      </p:pic>
      <p:sp>
        <p:nvSpPr>
          <p:cNvPr id="2" name="TextBox 1"/>
          <p:cNvSpPr txBox="1"/>
          <p:nvPr/>
        </p:nvSpPr>
        <p:spPr>
          <a:xfrm>
            <a:off x="3380014" y="3334108"/>
            <a:ext cx="2946400" cy="369332"/>
          </a:xfrm>
          <a:prstGeom prst="rect">
            <a:avLst/>
          </a:prstGeom>
          <a:noFill/>
        </p:spPr>
        <p:txBody>
          <a:bodyPr wrap="square" rtlCol="0">
            <a:spAutoFit/>
          </a:bodyPr>
          <a:lstStyle/>
          <a:p>
            <a:r>
              <a:rPr lang="en-US" dirty="0"/>
              <a:t>Playa de la </a:t>
            </a:r>
            <a:r>
              <a:rPr lang="en-US" dirty="0" err="1"/>
              <a:t>Madorra</a:t>
            </a:r>
            <a:endParaRPr lang="en-US" dirty="0"/>
          </a:p>
        </p:txBody>
      </p:sp>
      <p:cxnSp>
        <p:nvCxnSpPr>
          <p:cNvPr id="5" name="Straight Arrow Connector 4"/>
          <p:cNvCxnSpPr/>
          <p:nvPr/>
        </p:nvCxnSpPr>
        <p:spPr>
          <a:xfrm flipH="1">
            <a:off x="4853214" y="4817821"/>
            <a:ext cx="558800" cy="2148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700018" y="4469884"/>
            <a:ext cx="1423992" cy="369332"/>
          </a:xfrm>
          <a:prstGeom prst="rect">
            <a:avLst/>
          </a:prstGeom>
          <a:noFill/>
        </p:spPr>
        <p:txBody>
          <a:bodyPr wrap="square" rtlCol="0">
            <a:spAutoFit/>
          </a:bodyPr>
          <a:lstStyle/>
          <a:p>
            <a:r>
              <a:rPr lang="en-US" dirty="0"/>
              <a:t>Playa </a:t>
            </a:r>
            <a:r>
              <a:rPr lang="en-US" dirty="0" err="1"/>
              <a:t>Panxón</a:t>
            </a:r>
            <a:endParaRPr lang="en-US" dirty="0"/>
          </a:p>
        </p:txBody>
      </p:sp>
      <p:cxnSp>
        <p:nvCxnSpPr>
          <p:cNvPr id="9" name="Straight Arrow Connector 8"/>
          <p:cNvCxnSpPr/>
          <p:nvPr/>
        </p:nvCxnSpPr>
        <p:spPr>
          <a:xfrm flipV="1">
            <a:off x="3380014" y="4469884"/>
            <a:ext cx="689198" cy="836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931882" y="3687097"/>
            <a:ext cx="471714" cy="3672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81313" y="15876"/>
            <a:ext cx="3543300" cy="1200329"/>
          </a:xfrm>
          <a:prstGeom prst="rect">
            <a:avLst/>
          </a:prstGeom>
          <a:noFill/>
        </p:spPr>
        <p:txBody>
          <a:bodyPr wrap="square" rtlCol="0">
            <a:spAutoFit/>
          </a:bodyPr>
          <a:lstStyle/>
          <a:p>
            <a:r>
              <a:rPr lang="en-US" sz="7200" dirty="0" err="1"/>
              <a:t>Panxón</a:t>
            </a:r>
            <a:endParaRPr lang="en-US" sz="7200"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12939"/>
          <a:stretch/>
        </p:blipFill>
        <p:spPr>
          <a:xfrm>
            <a:off x="6000750" y="15876"/>
            <a:ext cx="6191250" cy="4038490"/>
          </a:xfrm>
          <a:prstGeom prst="rect">
            <a:avLst/>
          </a:prstGeom>
        </p:spPr>
      </p:pic>
    </p:spTree>
    <p:extLst>
      <p:ext uri="{BB962C8B-B14F-4D97-AF65-F5344CB8AC3E}">
        <p14:creationId xmlns:p14="http://schemas.microsoft.com/office/powerpoint/2010/main" val="2034975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8099" b="9282"/>
          <a:stretch/>
        </p:blipFill>
        <p:spPr>
          <a:xfrm>
            <a:off x="4926012" y="-11112"/>
            <a:ext cx="6191250" cy="3832441"/>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163" y="0"/>
            <a:ext cx="4572000" cy="3429000"/>
          </a:xfrm>
        </p:spPr>
      </p:pic>
      <p:sp>
        <p:nvSpPr>
          <p:cNvPr id="2" name="Title 1"/>
          <p:cNvSpPr>
            <a:spLocks noGrp="1"/>
          </p:cNvSpPr>
          <p:nvPr>
            <p:ph type="title"/>
          </p:nvPr>
        </p:nvSpPr>
        <p:spPr>
          <a:xfrm>
            <a:off x="4506412" y="85162"/>
            <a:ext cx="6761163" cy="1325563"/>
          </a:xfrm>
        </p:spPr>
        <p:txBody>
          <a:bodyPr>
            <a:normAutofit/>
          </a:bodyPr>
          <a:lstStyle/>
          <a:p>
            <a:r>
              <a:rPr lang="en-US" sz="6000" dirty="0" err="1"/>
              <a:t>Panxón</a:t>
            </a:r>
            <a:endParaRPr lang="en-US" sz="6000" dirty="0"/>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17419" r="8975" b="7017"/>
          <a:stretch/>
        </p:blipFill>
        <p:spPr>
          <a:xfrm>
            <a:off x="30163" y="3326946"/>
            <a:ext cx="5635625" cy="350520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8271" y="3821329"/>
            <a:ext cx="5576207" cy="3499172"/>
          </a:xfrm>
          <a:prstGeom prst="rect">
            <a:avLst/>
          </a:prstGeom>
        </p:spPr>
      </p:pic>
    </p:spTree>
    <p:extLst>
      <p:ext uri="{BB962C8B-B14F-4D97-AF65-F5344CB8AC3E}">
        <p14:creationId xmlns:p14="http://schemas.microsoft.com/office/powerpoint/2010/main" val="1596646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4200" y="419100"/>
            <a:ext cx="11062680" cy="830997"/>
          </a:xfrm>
          <a:prstGeom prst="rect">
            <a:avLst/>
          </a:prstGeom>
          <a:noFill/>
        </p:spPr>
        <p:txBody>
          <a:bodyPr wrap="square" rtlCol="0">
            <a:spAutoFit/>
          </a:bodyPr>
          <a:lstStyle/>
          <a:p>
            <a:r>
              <a:rPr lang="en-US" sz="2400" dirty="0"/>
              <a:t>House of Justo Castelo: </a:t>
            </a:r>
          </a:p>
          <a:p>
            <a:r>
              <a:rPr lang="en-US" sz="2400" dirty="0"/>
              <a:t>The only green house on the street leading up to the </a:t>
            </a:r>
            <a:r>
              <a:rPr lang="en-US" sz="2400" dirty="0" err="1"/>
              <a:t>Templo</a:t>
            </a:r>
            <a:r>
              <a:rPr lang="en-US" sz="2400" dirty="0"/>
              <a:t> </a:t>
            </a:r>
            <a:r>
              <a:rPr lang="en-US" sz="2400" dirty="0" err="1"/>
              <a:t>Votivo</a:t>
            </a:r>
            <a:r>
              <a:rPr lang="en-US" sz="2400" dirty="0"/>
              <a:t> del Mar…</a:t>
            </a:r>
          </a:p>
        </p:txBody>
      </p:sp>
      <p:pic>
        <p:nvPicPr>
          <p:cNvPr id="4" name="Picture 3"/>
          <p:cNvPicPr>
            <a:picLocks noChangeAspect="1"/>
          </p:cNvPicPr>
          <p:nvPr/>
        </p:nvPicPr>
        <p:blipFill rotWithShape="1">
          <a:blip r:embed="rId2"/>
          <a:srcRect t="20741" b="20185"/>
          <a:stretch/>
        </p:blipFill>
        <p:spPr>
          <a:xfrm>
            <a:off x="279400" y="1193713"/>
            <a:ext cx="11367480" cy="5372187"/>
          </a:xfrm>
          <a:prstGeom prst="rect">
            <a:avLst/>
          </a:prstGeom>
        </p:spPr>
      </p:pic>
      <p:sp>
        <p:nvSpPr>
          <p:cNvPr id="2" name="Isosceles Triangle 1"/>
          <p:cNvSpPr/>
          <p:nvPr/>
        </p:nvSpPr>
        <p:spPr>
          <a:xfrm>
            <a:off x="8585200" y="3695700"/>
            <a:ext cx="368300" cy="228600"/>
          </a:xfrm>
          <a:prstGeom prst="triangl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onnector: Elbow 6"/>
          <p:cNvCxnSpPr/>
          <p:nvPr/>
        </p:nvCxnSpPr>
        <p:spPr>
          <a:xfrm>
            <a:off x="6591300" y="3886200"/>
            <a:ext cx="3530600" cy="165100"/>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8578850" y="3937000"/>
            <a:ext cx="387350" cy="3302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704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Templo</a:t>
            </a:r>
            <a:r>
              <a:rPr lang="en-US" dirty="0"/>
              <a:t> </a:t>
            </a:r>
            <a:r>
              <a:rPr lang="en-US" dirty="0" err="1"/>
              <a:t>Votivo</a:t>
            </a:r>
            <a:r>
              <a:rPr lang="en-US" dirty="0"/>
              <a:t> del Mar</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9313" y="1922804"/>
            <a:ext cx="6214683" cy="4661013"/>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135" t="6816" r="5740" b="6719"/>
          <a:stretch/>
        </p:blipFill>
        <p:spPr>
          <a:xfrm>
            <a:off x="522513" y="1922804"/>
            <a:ext cx="4616604" cy="3236686"/>
          </a:xfrm>
          <a:prstGeom prst="rect">
            <a:avLst/>
          </a:prstGeom>
        </p:spPr>
      </p:pic>
    </p:spTree>
    <p:extLst>
      <p:ext uri="{BB962C8B-B14F-4D97-AF65-F5344CB8AC3E}">
        <p14:creationId xmlns:p14="http://schemas.microsoft.com/office/powerpoint/2010/main" val="175986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Domingo </a:t>
            </a:r>
            <a:r>
              <a:rPr lang="en-US" b="1" dirty="0" err="1"/>
              <a:t>Villar</a:t>
            </a:r>
            <a:endParaRPr lang="en-US" dirty="0"/>
          </a:p>
        </p:txBody>
      </p:sp>
      <p:sp>
        <p:nvSpPr>
          <p:cNvPr id="3" name="Content Placeholder 2"/>
          <p:cNvSpPr>
            <a:spLocks noGrp="1"/>
          </p:cNvSpPr>
          <p:nvPr>
            <p:ph idx="1"/>
          </p:nvPr>
        </p:nvSpPr>
        <p:spPr>
          <a:xfrm>
            <a:off x="838200" y="1257300"/>
            <a:ext cx="7683500" cy="4919663"/>
          </a:xfrm>
        </p:spPr>
        <p:txBody>
          <a:bodyPr>
            <a:normAutofit fontScale="85000" lnSpcReduction="20000"/>
          </a:bodyPr>
          <a:lstStyle/>
          <a:p>
            <a:r>
              <a:rPr lang="en-US" dirty="0"/>
              <a:t> He was born (in 1971) and  raised in Vigo, Galicia and now lives in Madrid where he works as a scriptwriter for film and television. He has had connections to the wine world since childhood and for years has been a radio food critic and frequent contributor to various periodicals.</a:t>
            </a:r>
          </a:p>
          <a:p>
            <a:r>
              <a:rPr lang="en-US" dirty="0"/>
              <a:t>He has published two acclaimed bestsellers, featuring Inspector Leo Caldas. Both were originally published in Galician before being translated(by the author) into Spanish.</a:t>
            </a:r>
          </a:p>
          <a:p>
            <a:r>
              <a:rPr lang="es-ES" dirty="0" err="1">
                <a:solidFill>
                  <a:srgbClr val="333333"/>
                </a:solidFill>
              </a:rPr>
              <a:t>His</a:t>
            </a:r>
            <a:r>
              <a:rPr lang="es-ES" dirty="0">
                <a:solidFill>
                  <a:srgbClr val="333333"/>
                </a:solidFill>
              </a:rPr>
              <a:t> </a:t>
            </a:r>
            <a:r>
              <a:rPr lang="es-ES" dirty="0" err="1">
                <a:solidFill>
                  <a:srgbClr val="333333"/>
                </a:solidFill>
              </a:rPr>
              <a:t>first</a:t>
            </a:r>
            <a:r>
              <a:rPr lang="es-ES" dirty="0">
                <a:solidFill>
                  <a:srgbClr val="333333"/>
                </a:solidFill>
              </a:rPr>
              <a:t> novel </a:t>
            </a:r>
            <a:r>
              <a:rPr lang="es-ES" dirty="0" err="1">
                <a:solidFill>
                  <a:srgbClr val="333333"/>
                </a:solidFill>
              </a:rPr>
              <a:t>featuring</a:t>
            </a:r>
            <a:r>
              <a:rPr lang="es-ES" dirty="0">
                <a:solidFill>
                  <a:srgbClr val="333333"/>
                </a:solidFill>
              </a:rPr>
              <a:t> Inspector Caldas, </a:t>
            </a:r>
            <a:r>
              <a:rPr lang="es-ES" dirty="0" err="1">
                <a:solidFill>
                  <a:srgbClr val="333333"/>
                </a:solidFill>
              </a:rPr>
              <a:t>Water</a:t>
            </a:r>
            <a:r>
              <a:rPr lang="es-ES" dirty="0">
                <a:solidFill>
                  <a:srgbClr val="333333"/>
                </a:solidFill>
              </a:rPr>
              <a:t> Blue </a:t>
            </a:r>
            <a:r>
              <a:rPr lang="es-ES" dirty="0" err="1">
                <a:solidFill>
                  <a:srgbClr val="333333"/>
                </a:solidFill>
              </a:rPr>
              <a:t>Eyes</a:t>
            </a:r>
            <a:r>
              <a:rPr lang="es-ES" dirty="0">
                <a:solidFill>
                  <a:srgbClr val="333333"/>
                </a:solidFill>
              </a:rPr>
              <a:t> (</a:t>
            </a:r>
            <a:r>
              <a:rPr lang="es-ES" b="1" dirty="0">
                <a:solidFill>
                  <a:srgbClr val="333333"/>
                </a:solidFill>
              </a:rPr>
              <a:t>Ojos de agua)</a:t>
            </a:r>
            <a:r>
              <a:rPr lang="es-ES" dirty="0">
                <a:solidFill>
                  <a:srgbClr val="333333"/>
                </a:solidFill>
              </a:rPr>
              <a:t>, </a:t>
            </a:r>
            <a:r>
              <a:rPr lang="es-ES" dirty="0" err="1">
                <a:solidFill>
                  <a:srgbClr val="333333"/>
                </a:solidFill>
              </a:rPr>
              <a:t>acheived</a:t>
            </a:r>
            <a:r>
              <a:rPr lang="es-ES" dirty="0">
                <a:solidFill>
                  <a:srgbClr val="333333"/>
                </a:solidFill>
              </a:rPr>
              <a:t> </a:t>
            </a:r>
            <a:r>
              <a:rPr lang="es-ES" dirty="0" err="1">
                <a:solidFill>
                  <a:srgbClr val="333333"/>
                </a:solidFill>
              </a:rPr>
              <a:t>much</a:t>
            </a:r>
            <a:r>
              <a:rPr lang="es-ES" dirty="0">
                <a:solidFill>
                  <a:srgbClr val="333333"/>
                </a:solidFill>
              </a:rPr>
              <a:t> </a:t>
            </a:r>
            <a:r>
              <a:rPr lang="es-ES" dirty="0" err="1">
                <a:solidFill>
                  <a:srgbClr val="333333"/>
                </a:solidFill>
              </a:rPr>
              <a:t>success</a:t>
            </a:r>
            <a:r>
              <a:rPr lang="es-ES" dirty="0">
                <a:solidFill>
                  <a:srgbClr val="333333"/>
                </a:solidFill>
              </a:rPr>
              <a:t>, </a:t>
            </a:r>
            <a:r>
              <a:rPr lang="es-ES" dirty="0" err="1">
                <a:solidFill>
                  <a:srgbClr val="333333"/>
                </a:solidFill>
              </a:rPr>
              <a:t>internationally</a:t>
            </a:r>
            <a:r>
              <a:rPr lang="es-ES" dirty="0">
                <a:solidFill>
                  <a:srgbClr val="333333"/>
                </a:solidFill>
              </a:rPr>
              <a:t> as </a:t>
            </a:r>
            <a:r>
              <a:rPr lang="es-ES" dirty="0" err="1">
                <a:solidFill>
                  <a:srgbClr val="333333"/>
                </a:solidFill>
              </a:rPr>
              <a:t>well</a:t>
            </a:r>
            <a:r>
              <a:rPr lang="es-ES" dirty="0">
                <a:solidFill>
                  <a:srgbClr val="333333"/>
                </a:solidFill>
              </a:rPr>
              <a:t> as </a:t>
            </a:r>
            <a:r>
              <a:rPr lang="es-ES" dirty="0" err="1">
                <a:solidFill>
                  <a:srgbClr val="333333"/>
                </a:solidFill>
              </a:rPr>
              <a:t>nationally</a:t>
            </a:r>
            <a:r>
              <a:rPr lang="es-ES" dirty="0">
                <a:solidFill>
                  <a:srgbClr val="333333"/>
                </a:solidFill>
              </a:rPr>
              <a:t>. </a:t>
            </a:r>
            <a:r>
              <a:rPr lang="es-ES" dirty="0" err="1">
                <a:solidFill>
                  <a:srgbClr val="333333"/>
                </a:solidFill>
              </a:rPr>
              <a:t>It</a:t>
            </a:r>
            <a:r>
              <a:rPr lang="es-ES" dirty="0">
                <a:solidFill>
                  <a:srgbClr val="333333"/>
                </a:solidFill>
              </a:rPr>
              <a:t> won </a:t>
            </a:r>
            <a:r>
              <a:rPr lang="es-ES" dirty="0" err="1">
                <a:solidFill>
                  <a:srgbClr val="333333"/>
                </a:solidFill>
              </a:rPr>
              <a:t>the</a:t>
            </a:r>
            <a:r>
              <a:rPr lang="es-ES" dirty="0">
                <a:solidFill>
                  <a:srgbClr val="333333"/>
                </a:solidFill>
              </a:rPr>
              <a:t> </a:t>
            </a:r>
            <a:r>
              <a:rPr lang="es-ES" b="1" dirty="0">
                <a:solidFill>
                  <a:srgbClr val="333333"/>
                </a:solidFill>
              </a:rPr>
              <a:t>Premio Frei Martín Sarmiento </a:t>
            </a:r>
            <a:r>
              <a:rPr lang="es-ES" dirty="0" err="1">
                <a:solidFill>
                  <a:srgbClr val="333333"/>
                </a:solidFill>
              </a:rPr>
              <a:t>award</a:t>
            </a:r>
            <a:r>
              <a:rPr lang="es-ES" dirty="0">
                <a:solidFill>
                  <a:srgbClr val="333333"/>
                </a:solidFill>
              </a:rPr>
              <a:t>. </a:t>
            </a:r>
            <a:r>
              <a:rPr lang="es-ES" dirty="0" err="1">
                <a:solidFill>
                  <a:srgbClr val="333333"/>
                </a:solidFill>
              </a:rPr>
              <a:t>It</a:t>
            </a:r>
            <a:r>
              <a:rPr lang="es-ES" dirty="0">
                <a:solidFill>
                  <a:srgbClr val="333333"/>
                </a:solidFill>
              </a:rPr>
              <a:t> </a:t>
            </a:r>
            <a:r>
              <a:rPr lang="es-ES" dirty="0" err="1">
                <a:solidFill>
                  <a:srgbClr val="333333"/>
                </a:solidFill>
              </a:rPr>
              <a:t>was</a:t>
            </a:r>
            <a:r>
              <a:rPr lang="es-ES" dirty="0">
                <a:solidFill>
                  <a:srgbClr val="333333"/>
                </a:solidFill>
              </a:rPr>
              <a:t> </a:t>
            </a:r>
            <a:r>
              <a:rPr lang="es-ES" dirty="0" err="1">
                <a:solidFill>
                  <a:srgbClr val="333333"/>
                </a:solidFill>
              </a:rPr>
              <a:t>translated</a:t>
            </a:r>
            <a:r>
              <a:rPr lang="es-ES" dirty="0">
                <a:solidFill>
                  <a:srgbClr val="333333"/>
                </a:solidFill>
              </a:rPr>
              <a:t> </a:t>
            </a:r>
            <a:r>
              <a:rPr lang="es-ES" dirty="0" err="1">
                <a:solidFill>
                  <a:srgbClr val="333333"/>
                </a:solidFill>
              </a:rPr>
              <a:t>into</a:t>
            </a:r>
            <a:r>
              <a:rPr lang="es-ES" dirty="0">
                <a:solidFill>
                  <a:srgbClr val="333333"/>
                </a:solidFill>
              </a:rPr>
              <a:t> more </a:t>
            </a:r>
            <a:r>
              <a:rPr lang="es-ES" dirty="0" err="1">
                <a:solidFill>
                  <a:srgbClr val="333333"/>
                </a:solidFill>
              </a:rPr>
              <a:t>than</a:t>
            </a:r>
            <a:r>
              <a:rPr lang="es-ES" dirty="0">
                <a:solidFill>
                  <a:srgbClr val="333333"/>
                </a:solidFill>
              </a:rPr>
              <a:t> 9 </a:t>
            </a:r>
            <a:r>
              <a:rPr lang="es-ES" dirty="0" err="1">
                <a:solidFill>
                  <a:srgbClr val="333333"/>
                </a:solidFill>
              </a:rPr>
              <a:t>languages</a:t>
            </a:r>
            <a:r>
              <a:rPr lang="es-ES" dirty="0">
                <a:solidFill>
                  <a:srgbClr val="333333"/>
                </a:solidFill>
              </a:rPr>
              <a:t>. </a:t>
            </a:r>
          </a:p>
          <a:p>
            <a:r>
              <a:rPr lang="es-ES" dirty="0"/>
              <a:t>Villar </a:t>
            </a:r>
            <a:r>
              <a:rPr lang="es-ES" dirty="0" err="1"/>
              <a:t>talks</a:t>
            </a:r>
            <a:r>
              <a:rPr lang="es-ES" dirty="0"/>
              <a:t> of </a:t>
            </a:r>
            <a:r>
              <a:rPr lang="es-ES" dirty="0" err="1"/>
              <a:t>his</a:t>
            </a:r>
            <a:r>
              <a:rPr lang="es-ES" dirty="0"/>
              <a:t> novel </a:t>
            </a:r>
            <a:r>
              <a:rPr lang="en-US" dirty="0">
                <a:hlinkClick r:id="rId2"/>
              </a:rPr>
              <a:t>https://www.youtube.com/watch?v=YF3TuIWUbSk</a:t>
            </a:r>
            <a:endParaRPr lang="en-US" dirty="0"/>
          </a:p>
        </p:txBody>
      </p:sp>
      <p:pic>
        <p:nvPicPr>
          <p:cNvPr id="4" name="Picture 2" descr="El autor, natural de Vigo (Pontevedra), Domingo Vill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400" y="183823"/>
            <a:ext cx="3375932" cy="22482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Water Blue Ey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400" y="3619500"/>
            <a:ext cx="1495425" cy="23812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Ojos de agua (Inspector Leo Caldas 1) (Spanish Edi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42348" y="3619500"/>
            <a:ext cx="15621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5784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2475"/>
          </a:xfrm>
        </p:spPr>
        <p:txBody>
          <a:bodyPr/>
          <a:lstStyle/>
          <a:p>
            <a:r>
              <a:rPr lang="en-US" dirty="0" err="1"/>
              <a:t>Templo</a:t>
            </a:r>
            <a:r>
              <a:rPr lang="en-US" dirty="0"/>
              <a:t> </a:t>
            </a:r>
            <a:r>
              <a:rPr lang="en-US" dirty="0" err="1"/>
              <a:t>Votivo</a:t>
            </a:r>
            <a:r>
              <a:rPr lang="en-US" dirty="0"/>
              <a:t> del Mar</a:t>
            </a:r>
          </a:p>
        </p:txBody>
      </p:sp>
      <p:sp>
        <p:nvSpPr>
          <p:cNvPr id="3" name="Content Placeholder 2"/>
          <p:cNvSpPr>
            <a:spLocks noGrp="1"/>
          </p:cNvSpPr>
          <p:nvPr>
            <p:ph idx="1"/>
          </p:nvPr>
        </p:nvSpPr>
        <p:spPr>
          <a:xfrm>
            <a:off x="838200" y="1117600"/>
            <a:ext cx="5397283" cy="5499100"/>
          </a:xfrm>
        </p:spPr>
        <p:txBody>
          <a:bodyPr>
            <a:normAutofit fontScale="92500" lnSpcReduction="20000"/>
          </a:bodyPr>
          <a:lstStyle/>
          <a:p>
            <a:r>
              <a:rPr lang="en-US" dirty="0"/>
              <a:t>Constructed between 1932 and 1937, the </a:t>
            </a:r>
            <a:r>
              <a:rPr lang="en-US" dirty="0" err="1"/>
              <a:t>Templo</a:t>
            </a:r>
            <a:r>
              <a:rPr lang="en-US" dirty="0"/>
              <a:t> </a:t>
            </a:r>
            <a:r>
              <a:rPr lang="en-US" dirty="0" err="1"/>
              <a:t>Votivo</a:t>
            </a:r>
            <a:r>
              <a:rPr lang="en-US" dirty="0"/>
              <a:t> del Mar is a  Catholic church devoted to the Virgen del Carmen.</a:t>
            </a:r>
          </a:p>
          <a:p>
            <a:r>
              <a:rPr lang="en-US" dirty="0"/>
              <a:t>This building was designed by the architect Antonio Palacios </a:t>
            </a:r>
            <a:r>
              <a:rPr lang="en-US" dirty="0" err="1"/>
              <a:t>Ramilo</a:t>
            </a:r>
            <a:r>
              <a:rPr lang="en-US" dirty="0"/>
              <a:t> (from </a:t>
            </a:r>
            <a:r>
              <a:rPr lang="en-US" dirty="0" err="1"/>
              <a:t>Pontevedra</a:t>
            </a:r>
            <a:r>
              <a:rPr lang="en-US" dirty="0"/>
              <a:t>), architect of works such as the Palacio de </a:t>
            </a:r>
            <a:r>
              <a:rPr lang="en-US" dirty="0" err="1"/>
              <a:t>Comunicaciones</a:t>
            </a:r>
            <a:r>
              <a:rPr lang="en-US" dirty="0"/>
              <a:t> of Madrid. </a:t>
            </a:r>
          </a:p>
          <a:p>
            <a:r>
              <a:rPr lang="en-US" dirty="0"/>
              <a:t>The granite building, was inspired by the Visigoth arch located next to the temple, one of the few examples of seventh century Germanic architecture in Galicia. </a:t>
            </a:r>
          </a:p>
          <a:p>
            <a:r>
              <a:rPr lang="en-US" dirty="0"/>
              <a:t>The church, despite its origin, has Gothic, Muslim, and modernist touches- but always evoking the artistic style of Galicia.</a:t>
            </a:r>
          </a:p>
        </p:txBody>
      </p:sp>
      <p:pic>
        <p:nvPicPr>
          <p:cNvPr id="2050" name="Picture 2" descr="Image result for sites panxon galicia votivo del mar"/>
          <p:cNvPicPr>
            <a:picLocks noChangeAspect="1" noChangeArrowheads="1"/>
          </p:cNvPicPr>
          <p:nvPr/>
        </p:nvPicPr>
        <p:blipFill rotWithShape="1">
          <a:blip r:embed="rId2">
            <a:extLst>
              <a:ext uri="{28A0092B-C50C-407E-A947-70E740481C1C}">
                <a14:useLocalDpi xmlns:a14="http://schemas.microsoft.com/office/drawing/2010/main" val="0"/>
              </a:ext>
            </a:extLst>
          </a:blip>
          <a:srcRect l="11726" t="7037" b="4630"/>
          <a:stretch/>
        </p:blipFill>
        <p:spPr bwMode="auto">
          <a:xfrm>
            <a:off x="6235483" y="0"/>
            <a:ext cx="5956517" cy="4470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p:cNvPicPr>
            <a:picLocks noChangeAspect="1" noChangeArrowheads="1"/>
          </p:cNvPicPr>
          <p:nvPr/>
        </p:nvPicPr>
        <p:blipFill rotWithShape="1">
          <a:blip r:embed="rId3">
            <a:extLst>
              <a:ext uri="{28A0092B-C50C-407E-A947-70E740481C1C}">
                <a14:useLocalDpi xmlns:a14="http://schemas.microsoft.com/office/drawing/2010/main" val="0"/>
              </a:ext>
            </a:extLst>
          </a:blip>
          <a:srcRect t="8185" b="5639"/>
          <a:stretch/>
        </p:blipFill>
        <p:spPr bwMode="auto">
          <a:xfrm>
            <a:off x="6235483" y="4584700"/>
            <a:ext cx="3956957" cy="22733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690100" y="4835525"/>
            <a:ext cx="2501900" cy="646331"/>
          </a:xfrm>
          <a:prstGeom prst="rect">
            <a:avLst/>
          </a:prstGeom>
          <a:noFill/>
        </p:spPr>
        <p:txBody>
          <a:bodyPr wrap="square" rtlCol="0">
            <a:spAutoFit/>
          </a:bodyPr>
          <a:lstStyle/>
          <a:p>
            <a:r>
              <a:rPr lang="en-US" dirty="0"/>
              <a:t>Palacio de </a:t>
            </a:r>
            <a:r>
              <a:rPr lang="en-US" dirty="0" err="1"/>
              <a:t>Comunicaciones</a:t>
            </a:r>
            <a:r>
              <a:rPr lang="en-US" dirty="0"/>
              <a:t>, Madrid</a:t>
            </a:r>
          </a:p>
        </p:txBody>
      </p:sp>
    </p:spTree>
    <p:extLst>
      <p:ext uri="{BB962C8B-B14F-4D97-AF65-F5344CB8AC3E}">
        <p14:creationId xmlns:p14="http://schemas.microsoft.com/office/powerpoint/2010/main" val="2806907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sites panxon galicia votivo del m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4521" y="0"/>
            <a:ext cx="471487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ites panxon galicia votivo del ma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536" y="0"/>
            <a:ext cx="4762500" cy="35718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35200" y="-232488"/>
            <a:ext cx="10515600" cy="1325563"/>
          </a:xfrm>
        </p:spPr>
        <p:txBody>
          <a:bodyPr/>
          <a:lstStyle/>
          <a:p>
            <a:pPr algn="ctr"/>
            <a:r>
              <a:rPr lang="en-US" b="1" dirty="0" err="1"/>
              <a:t>Templo</a:t>
            </a:r>
            <a:r>
              <a:rPr lang="en-US" b="1" dirty="0"/>
              <a:t> </a:t>
            </a:r>
            <a:r>
              <a:rPr lang="en-US" b="1" dirty="0" err="1"/>
              <a:t>Votivo</a:t>
            </a:r>
            <a:r>
              <a:rPr lang="en-US" b="1" dirty="0"/>
              <a:t> del Mar</a:t>
            </a:r>
          </a:p>
        </p:txBody>
      </p:sp>
      <p:pic>
        <p:nvPicPr>
          <p:cNvPr id="1030" name="Picture 6" descr="Image result for sites panxon galicia votivo del m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67" y="3648074"/>
            <a:ext cx="4823657" cy="32099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sites panxon galicia votivo del mar"/>
          <p:cNvPicPr>
            <a:picLocks noChangeAspect="1" noChangeArrowheads="1"/>
          </p:cNvPicPr>
          <p:nvPr/>
        </p:nvPicPr>
        <p:blipFill rotWithShape="1">
          <a:blip r:embed="rId5">
            <a:extLst>
              <a:ext uri="{28A0092B-C50C-407E-A947-70E740481C1C}">
                <a14:useLocalDpi xmlns:a14="http://schemas.microsoft.com/office/drawing/2010/main" val="0"/>
              </a:ext>
            </a:extLst>
          </a:blip>
          <a:srcRect l="11306" r="14940"/>
          <a:stretch/>
        </p:blipFill>
        <p:spPr bwMode="auto">
          <a:xfrm>
            <a:off x="4458779" y="2186150"/>
            <a:ext cx="3175000" cy="322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3975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11834"/>
          <a:stretch/>
        </p:blipFill>
        <p:spPr>
          <a:xfrm>
            <a:off x="8686659" y="141174"/>
            <a:ext cx="3267469" cy="4945062"/>
          </a:xfrm>
          <a:prstGeom prst="rect">
            <a:avLst/>
          </a:prstGeom>
        </p:spPr>
      </p:pic>
      <p:sp>
        <p:nvSpPr>
          <p:cNvPr id="2" name="Title 1"/>
          <p:cNvSpPr>
            <a:spLocks noGrp="1"/>
          </p:cNvSpPr>
          <p:nvPr>
            <p:ph type="title"/>
          </p:nvPr>
        </p:nvSpPr>
        <p:spPr/>
        <p:txBody>
          <a:bodyPr/>
          <a:lstStyle/>
          <a:p>
            <a:r>
              <a:rPr lang="en-US" dirty="0" err="1"/>
              <a:t>Monteferro</a:t>
            </a:r>
            <a:r>
              <a:rPr lang="en-US" dirty="0"/>
              <a:t> Lighthouse &amp; coast</a:t>
            </a:r>
          </a:p>
        </p:txBody>
      </p:sp>
      <p:sp>
        <p:nvSpPr>
          <p:cNvPr id="3" name="Content Placeholder 2"/>
          <p:cNvSpPr>
            <a:spLocks noGrp="1"/>
          </p:cNvSpPr>
          <p:nvPr>
            <p:ph idx="1"/>
          </p:nvPr>
        </p:nvSpPr>
        <p:spPr>
          <a:xfrm>
            <a:off x="374650" y="1422400"/>
            <a:ext cx="7543800" cy="536575"/>
          </a:xfrm>
        </p:spPr>
        <p:txBody>
          <a:bodyPr/>
          <a:lstStyle/>
          <a:p>
            <a:pPr marL="0" indent="0">
              <a:buNone/>
            </a:pPr>
            <a:r>
              <a:rPr lang="en-US" dirty="0">
                <a:hlinkClick r:id="rId3"/>
              </a:rPr>
              <a:t>https://www.youtube.com/watch?v=NLDGi1e2Ktc</a:t>
            </a:r>
            <a:endParaRPr lang="en-US" dirty="0"/>
          </a:p>
          <a:p>
            <a:endParaRPr lang="en-US" dirty="0"/>
          </a:p>
        </p:txBody>
      </p:sp>
      <p:pic>
        <p:nvPicPr>
          <p:cNvPr id="1028" name="Picture 4" descr="Image result for lighthouse of montefer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0" y="1958975"/>
            <a:ext cx="4412341" cy="248194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lighthouse of monteferr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7757" y="3429000"/>
            <a:ext cx="5945614" cy="3344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441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65125"/>
            <a:ext cx="11201400" cy="1325563"/>
          </a:xfrm>
        </p:spPr>
        <p:txBody>
          <a:bodyPr/>
          <a:lstStyle/>
          <a:p>
            <a:r>
              <a:rPr lang="en-US" b="1" dirty="0"/>
              <a:t>Monument to the Universal Marina, </a:t>
            </a:r>
            <a:r>
              <a:rPr lang="en-US" b="1" dirty="0" err="1"/>
              <a:t>Monteferro</a:t>
            </a:r>
            <a:endParaRPr lang="en-US" dirty="0"/>
          </a:p>
        </p:txBody>
      </p:sp>
      <p:sp>
        <p:nvSpPr>
          <p:cNvPr id="3" name="Content Placeholder 2"/>
          <p:cNvSpPr>
            <a:spLocks noGrp="1"/>
          </p:cNvSpPr>
          <p:nvPr>
            <p:ph idx="1"/>
          </p:nvPr>
        </p:nvSpPr>
        <p:spPr>
          <a:xfrm>
            <a:off x="838200" y="1825625"/>
            <a:ext cx="7645400" cy="4351338"/>
          </a:xfrm>
        </p:spPr>
        <p:txBody>
          <a:bodyPr>
            <a:normAutofit fontScale="85000" lnSpcReduction="20000"/>
          </a:bodyPr>
          <a:lstStyle/>
          <a:p>
            <a:r>
              <a:rPr lang="en-US" dirty="0"/>
              <a:t> This monument was </a:t>
            </a:r>
            <a:r>
              <a:rPr lang="en-US" dirty="0">
                <a:solidFill>
                  <a:srgbClr val="FF0000"/>
                </a:solidFill>
              </a:rPr>
              <a:t>built in 1903</a:t>
            </a:r>
            <a:r>
              <a:rPr lang="en-US" dirty="0"/>
              <a:t>, designed by the architect from Vigo Manuel Gómez </a:t>
            </a:r>
            <a:r>
              <a:rPr lang="en-US" dirty="0" err="1"/>
              <a:t>Román</a:t>
            </a:r>
            <a:r>
              <a:rPr lang="en-US" dirty="0"/>
              <a:t> . It's a great </a:t>
            </a:r>
            <a:r>
              <a:rPr lang="en-US" dirty="0">
                <a:solidFill>
                  <a:srgbClr val="FF0000"/>
                </a:solidFill>
              </a:rPr>
              <a:t>granite monolith 25 meters (82 feet) high </a:t>
            </a:r>
            <a:r>
              <a:rPr lang="en-US" dirty="0"/>
              <a:t>with four crowns of bronze and a </a:t>
            </a:r>
            <a:r>
              <a:rPr lang="en-US" dirty="0">
                <a:solidFill>
                  <a:srgbClr val="FF0000"/>
                </a:solidFill>
              </a:rPr>
              <a:t>sculpture of the Virgen del Carmen</a:t>
            </a:r>
            <a:r>
              <a:rPr lang="en-US" dirty="0"/>
              <a:t>, patron saint of sailors, with a baby Jesus in her arms.</a:t>
            </a:r>
          </a:p>
          <a:p>
            <a:r>
              <a:rPr lang="en-US" dirty="0"/>
              <a:t>The monument was refurbished in 2005, providing new facilities for leisure and family recreation, as well as an expanded car park, intended for hikers. The monument is under criticism by many for having been erected in a protected natural setting. </a:t>
            </a:r>
          </a:p>
          <a:p>
            <a:r>
              <a:rPr lang="en-US" dirty="0"/>
              <a:t>In 2008, expansion of its access roads was stopped by pressure from opponents: neighbors and groups of people of Vigo and the province asking that </a:t>
            </a:r>
            <a:r>
              <a:rPr lang="en-US" dirty="0" err="1"/>
              <a:t>Monteferro</a:t>
            </a:r>
            <a:r>
              <a:rPr lang="en-US" dirty="0"/>
              <a:t> be included in the Atlantic Islands of Galicia National Park.</a:t>
            </a:r>
          </a:p>
          <a:p>
            <a:endParaRPr lang="en-US" dirty="0"/>
          </a:p>
        </p:txBody>
      </p:sp>
      <p:pic>
        <p:nvPicPr>
          <p:cNvPr id="5" name="Picture 2" descr="Image result for lighthouse of monteferro"/>
          <p:cNvPicPr>
            <a:picLocks noChangeAspect="1" noChangeArrowheads="1"/>
          </p:cNvPicPr>
          <p:nvPr/>
        </p:nvPicPr>
        <p:blipFill rotWithShape="1">
          <a:blip r:embed="rId2">
            <a:extLst>
              <a:ext uri="{28A0092B-C50C-407E-A947-70E740481C1C}">
                <a14:useLocalDpi xmlns:a14="http://schemas.microsoft.com/office/drawing/2010/main" val="0"/>
              </a:ext>
            </a:extLst>
          </a:blip>
          <a:srcRect r="11603"/>
          <a:stretch/>
        </p:blipFill>
        <p:spPr bwMode="auto">
          <a:xfrm>
            <a:off x="8483600" y="1304925"/>
            <a:ext cx="3362391" cy="516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4445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Prayer for those whose sepulcher is the sea</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6239" b="11744"/>
          <a:stretch/>
        </p:blipFill>
        <p:spPr>
          <a:xfrm>
            <a:off x="2068735" y="2273301"/>
            <a:ext cx="7649616" cy="4127500"/>
          </a:xfrm>
        </p:spPr>
      </p:pic>
    </p:spTree>
    <p:extLst>
      <p:ext uri="{BB962C8B-B14F-4D97-AF65-F5344CB8AC3E}">
        <p14:creationId xmlns:p14="http://schemas.microsoft.com/office/powerpoint/2010/main" val="2864890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altLang="en-US" i="1" dirty="0"/>
              <a:t>Death on a Galician Shore: </a:t>
            </a:r>
            <a:r>
              <a:rPr lang="en-US" altLang="en-US" dirty="0"/>
              <a:t>The plot</a:t>
            </a:r>
            <a:endParaRPr lang="en-US" altLang="en-US" i="1" dirty="0"/>
          </a:p>
        </p:txBody>
      </p:sp>
      <p:sp>
        <p:nvSpPr>
          <p:cNvPr id="11267" name="Content Placeholder 2"/>
          <p:cNvSpPr>
            <a:spLocks noGrp="1"/>
          </p:cNvSpPr>
          <p:nvPr>
            <p:ph idx="1"/>
          </p:nvPr>
        </p:nvSpPr>
        <p:spPr>
          <a:xfrm>
            <a:off x="838200" y="1397000"/>
            <a:ext cx="10515600" cy="4779963"/>
          </a:xfrm>
        </p:spPr>
        <p:txBody>
          <a:bodyPr>
            <a:normAutofit fontScale="85000" lnSpcReduction="20000"/>
          </a:bodyPr>
          <a:lstStyle/>
          <a:p>
            <a:pPr marL="0" indent="0">
              <a:buNone/>
            </a:pPr>
            <a:r>
              <a:rPr lang="en-US" altLang="en-US" dirty="0"/>
              <a:t>Original Crime Caldas is called to </a:t>
            </a:r>
            <a:r>
              <a:rPr lang="en-US" altLang="en-US" dirty="0" err="1"/>
              <a:t>investgate</a:t>
            </a:r>
            <a:r>
              <a:rPr lang="en-US" altLang="en-US" dirty="0"/>
              <a:t>: </a:t>
            </a:r>
          </a:p>
          <a:p>
            <a:pPr marL="0" indent="0">
              <a:buNone/>
            </a:pPr>
            <a:r>
              <a:rPr lang="en-US" altLang="en-US" dirty="0"/>
              <a:t>	murder/ suicide?</a:t>
            </a:r>
          </a:p>
          <a:p>
            <a:pPr marL="0" indent="0">
              <a:buNone/>
            </a:pPr>
            <a:endParaRPr lang="en-US" altLang="en-US" dirty="0"/>
          </a:p>
          <a:p>
            <a:pPr marL="0" indent="0">
              <a:buNone/>
            </a:pPr>
            <a:r>
              <a:rPr lang="en-US" altLang="en-US" dirty="0"/>
              <a:t>Victim:</a:t>
            </a:r>
          </a:p>
          <a:p>
            <a:pPr marL="0" indent="0">
              <a:buNone/>
            </a:pPr>
            <a:r>
              <a:rPr lang="en-US" altLang="en-US" dirty="0"/>
              <a:t>      Justo Castelo, El Rubio</a:t>
            </a:r>
          </a:p>
          <a:p>
            <a:pPr marL="0" indent="0">
              <a:buNone/>
            </a:pPr>
            <a:endParaRPr lang="en-US" altLang="en-US" dirty="0"/>
          </a:p>
          <a:p>
            <a:pPr marL="0" indent="0">
              <a:buNone/>
            </a:pPr>
            <a:r>
              <a:rPr lang="en-US" altLang="en-US" dirty="0"/>
              <a:t>What was found:</a:t>
            </a:r>
          </a:p>
          <a:p>
            <a:pPr marL="0" indent="0">
              <a:buNone/>
            </a:pPr>
            <a:r>
              <a:rPr lang="en-US" altLang="en-US" dirty="0"/>
              <a:t>     his body washed up on Playa de la </a:t>
            </a:r>
            <a:r>
              <a:rPr lang="en-US" altLang="en-US" dirty="0" err="1"/>
              <a:t>Madorra</a:t>
            </a:r>
            <a:r>
              <a:rPr lang="en-US" altLang="en-US" dirty="0"/>
              <a:t>, </a:t>
            </a:r>
            <a:r>
              <a:rPr lang="en-US" altLang="en-US" dirty="0" err="1"/>
              <a:t>Panxón</a:t>
            </a:r>
            <a:endParaRPr lang="en-US" altLang="en-US" dirty="0"/>
          </a:p>
          <a:p>
            <a:pPr marL="0" indent="0">
              <a:buNone/>
            </a:pPr>
            <a:r>
              <a:rPr lang="en-US" altLang="en-US" dirty="0"/>
              <a:t>	Clothes on, face bashed up &amp; bloated, foam in mouth</a:t>
            </a:r>
          </a:p>
          <a:p>
            <a:pPr marL="0" indent="0">
              <a:buNone/>
            </a:pPr>
            <a:r>
              <a:rPr lang="en-US" altLang="en-US" dirty="0"/>
              <a:t>	Hands tied with green ties</a:t>
            </a:r>
          </a:p>
          <a:p>
            <a:pPr marL="0" indent="0">
              <a:buNone/>
            </a:pPr>
            <a:r>
              <a:rPr lang="en-US" altLang="en-US" dirty="0"/>
              <a:t>	boat missing</a:t>
            </a:r>
          </a:p>
          <a:p>
            <a:pPr marL="0" indent="0">
              <a:buNone/>
            </a:pPr>
            <a:r>
              <a:rPr lang="en-US" altLang="en-US" dirty="0"/>
              <a:t>	traps left on dock</a:t>
            </a:r>
          </a:p>
        </p:txBody>
      </p:sp>
    </p:spTree>
    <p:extLst>
      <p:ext uri="{BB962C8B-B14F-4D97-AF65-F5344CB8AC3E}">
        <p14:creationId xmlns:p14="http://schemas.microsoft.com/office/powerpoint/2010/main" val="77612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1"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anim calcmode="lin" valueType="num">
                                      <p:cBhvr>
                                        <p:cTn id="9" dur="500" fill="hold"/>
                                        <p:tgtEl>
                                          <p:spTgt spid="11266"/>
                                        </p:tgtEl>
                                        <p:attrNameLst>
                                          <p:attrName>style.rotation</p:attrName>
                                        </p:attrNameLst>
                                      </p:cBhvr>
                                      <p:tavLst>
                                        <p:tav tm="0">
                                          <p:val>
                                            <p:fltVal val="360"/>
                                          </p:val>
                                        </p:tav>
                                        <p:tav tm="100000">
                                          <p:val>
                                            <p:fltVal val="0"/>
                                          </p:val>
                                        </p:tav>
                                      </p:tavLst>
                                    </p:anim>
                                    <p:animEffect transition="in" filter="fade">
                                      <p:cBhvr>
                                        <p:cTn id="10" dur="500"/>
                                        <p:tgtEl>
                                          <p:spTgt spid="1126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1267">
                                            <p:txEl>
                                              <p:pRg st="1" end="1"/>
                                            </p:txEl>
                                          </p:spTgt>
                                        </p:tgtEl>
                                        <p:attrNameLst>
                                          <p:attrName>style.visibility</p:attrName>
                                        </p:attrNameLst>
                                      </p:cBhvr>
                                      <p:to>
                                        <p:strVal val="visible"/>
                                      </p:to>
                                    </p:set>
                                    <p:anim calcmode="lin" valueType="num">
                                      <p:cBhvr additive="base">
                                        <p:cTn id="15"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1267">
                                            <p:txEl>
                                              <p:pRg st="4" end="4"/>
                                            </p:txEl>
                                          </p:spTgt>
                                        </p:tgtEl>
                                        <p:attrNameLst>
                                          <p:attrName>style.visibility</p:attrName>
                                        </p:attrNameLst>
                                      </p:cBhvr>
                                      <p:to>
                                        <p:strVal val="visible"/>
                                      </p:to>
                                    </p:set>
                                    <p:anim calcmode="lin" valueType="num">
                                      <p:cBhvr additive="base">
                                        <p:cTn id="21"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267">
                                            <p:txEl>
                                              <p:pRg st="7" end="7"/>
                                            </p:txEl>
                                          </p:spTgt>
                                        </p:tgtEl>
                                        <p:attrNameLst>
                                          <p:attrName>style.visibility</p:attrName>
                                        </p:attrNameLst>
                                      </p:cBhvr>
                                      <p:to>
                                        <p:strVal val="visible"/>
                                      </p:to>
                                    </p:set>
                                    <p:anim calcmode="lin" valueType="num">
                                      <p:cBhvr additive="base">
                                        <p:cTn id="27"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26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267">
                                            <p:txEl>
                                              <p:pRg st="8" end="8"/>
                                            </p:txEl>
                                          </p:spTgt>
                                        </p:tgtEl>
                                        <p:attrNameLst>
                                          <p:attrName>style.visibility</p:attrName>
                                        </p:attrNameLst>
                                      </p:cBhvr>
                                      <p:to>
                                        <p:strVal val="visible"/>
                                      </p:to>
                                    </p:set>
                                    <p:anim calcmode="lin" valueType="num">
                                      <p:cBhvr additive="base">
                                        <p:cTn id="33" dur="500" fill="hold"/>
                                        <p:tgtEl>
                                          <p:spTgt spid="11267">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267">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267">
                                            <p:txEl>
                                              <p:pRg st="9" end="9"/>
                                            </p:txEl>
                                          </p:spTgt>
                                        </p:tgtEl>
                                        <p:attrNameLst>
                                          <p:attrName>style.visibility</p:attrName>
                                        </p:attrNameLst>
                                      </p:cBhvr>
                                      <p:to>
                                        <p:strVal val="visible"/>
                                      </p:to>
                                    </p:set>
                                    <p:anim calcmode="lin" valueType="num">
                                      <p:cBhvr additive="base">
                                        <p:cTn id="37" dur="500" fill="hold"/>
                                        <p:tgtEl>
                                          <p:spTgt spid="11267">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7">
                                            <p:txEl>
                                              <p:pRg st="9" end="9"/>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267">
                                            <p:txEl>
                                              <p:pRg st="10" end="10"/>
                                            </p:txEl>
                                          </p:spTgt>
                                        </p:tgtEl>
                                        <p:attrNameLst>
                                          <p:attrName>style.visibility</p:attrName>
                                        </p:attrNameLst>
                                      </p:cBhvr>
                                      <p:to>
                                        <p:strVal val="visible"/>
                                      </p:to>
                                    </p:set>
                                    <p:anim calcmode="lin" valueType="num">
                                      <p:cBhvr additive="base">
                                        <p:cTn id="41" dur="500" fill="hold"/>
                                        <p:tgtEl>
                                          <p:spTgt spid="11267">
                                            <p:txEl>
                                              <p:pRg st="10" end="1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1267">
                                            <p:txEl>
                                              <p:pRg st="10" end="10"/>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1267">
                                            <p:txEl>
                                              <p:pRg st="11" end="11"/>
                                            </p:txEl>
                                          </p:spTgt>
                                        </p:tgtEl>
                                        <p:attrNameLst>
                                          <p:attrName>style.visibility</p:attrName>
                                        </p:attrNameLst>
                                      </p:cBhvr>
                                      <p:to>
                                        <p:strVal val="visible"/>
                                      </p:to>
                                    </p:set>
                                    <p:anim calcmode="lin" valueType="num">
                                      <p:cBhvr additive="base">
                                        <p:cTn id="45" dur="500" fill="hold"/>
                                        <p:tgtEl>
                                          <p:spTgt spid="11267">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267">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Forensic evidence</a:t>
            </a:r>
          </a:p>
        </p:txBody>
      </p:sp>
      <p:sp>
        <p:nvSpPr>
          <p:cNvPr id="3" name="Content Placeholder 2"/>
          <p:cNvSpPr>
            <a:spLocks noGrp="1"/>
          </p:cNvSpPr>
          <p:nvPr>
            <p:ph idx="1"/>
          </p:nvPr>
        </p:nvSpPr>
        <p:spPr>
          <a:xfrm>
            <a:off x="838200" y="1386840"/>
            <a:ext cx="10515600" cy="4790123"/>
          </a:xfrm>
        </p:spPr>
        <p:txBody>
          <a:bodyPr>
            <a:normAutofit lnSpcReduction="10000"/>
          </a:bodyPr>
          <a:lstStyle/>
          <a:p>
            <a:pPr marL="0" indent="0">
              <a:buNone/>
            </a:pPr>
            <a:r>
              <a:rPr lang="en-US" dirty="0"/>
              <a:t>*Castelo went into the water alive</a:t>
            </a:r>
          </a:p>
          <a:p>
            <a:pPr marL="0" indent="0">
              <a:buNone/>
            </a:pPr>
            <a:r>
              <a:rPr lang="en-US" dirty="0"/>
              <a:t>*2 contusions on his face before death</a:t>
            </a:r>
          </a:p>
          <a:p>
            <a:pPr marL="0" indent="0">
              <a:buNone/>
            </a:pPr>
            <a:r>
              <a:rPr lang="en-US" dirty="0"/>
              <a:t> 	(narrow at one end, thicker &amp; rounder at the other end)</a:t>
            </a:r>
          </a:p>
          <a:p>
            <a:pPr marL="0" indent="0">
              <a:buNone/>
            </a:pPr>
            <a:r>
              <a:rPr lang="en-US" dirty="0"/>
              <a:t>*Body was in the water over 18 hours</a:t>
            </a:r>
          </a:p>
          <a:p>
            <a:pPr marL="0" indent="0">
              <a:buNone/>
            </a:pPr>
            <a:r>
              <a:rPr lang="en-US" dirty="0"/>
              <a:t>*Eyelet on bindings was near little fingers</a:t>
            </a:r>
          </a:p>
          <a:p>
            <a:pPr marL="0" indent="0">
              <a:buNone/>
            </a:pPr>
            <a:r>
              <a:rPr lang="en-US" dirty="0"/>
              <a:t>*in pockets: packet of white powder, money, keys, </a:t>
            </a:r>
            <a:r>
              <a:rPr lang="en-US" dirty="0" err="1"/>
              <a:t>figa</a:t>
            </a:r>
            <a:endParaRPr lang="en-US" dirty="0"/>
          </a:p>
          <a:p>
            <a:pPr marL="0" indent="0">
              <a:buNone/>
            </a:pPr>
            <a:r>
              <a:rPr lang="en-US" dirty="0"/>
              <a:t>*Was wearing shirt, sweater, corduroy trousers, navy blue water-proof jacket, socks, undies, rubber boots</a:t>
            </a:r>
          </a:p>
          <a:p>
            <a:pPr marL="0" indent="0">
              <a:buNone/>
            </a:pPr>
            <a:r>
              <a:rPr lang="en-US" dirty="0"/>
              <a:t>*Gold chain with Virgen del Carmen charm around neck</a:t>
            </a:r>
          </a:p>
          <a:p>
            <a:pPr marL="0" indent="0">
              <a:buNone/>
            </a:pPr>
            <a:r>
              <a:rPr lang="en-US" dirty="0"/>
              <a:t>*Hands bound with  green bindings with no manufacturer marks</a:t>
            </a:r>
          </a:p>
          <a:p>
            <a:pPr marL="0" indent="0">
              <a:buNone/>
            </a:pPr>
            <a:endParaRPr lang="en-US" dirty="0"/>
          </a:p>
          <a:p>
            <a:pPr marL="0" indent="0">
              <a:buNone/>
            </a:pPr>
            <a:endParaRPr lang="en-US" dirty="0"/>
          </a:p>
        </p:txBody>
      </p:sp>
      <p:pic>
        <p:nvPicPr>
          <p:cNvPr id="4" name="Picture 2" descr="https://cdn3.bigcommerce.com/s-2nze2/products/1931/images/6519/844__29536.1458334138.1200.1200.jpg?c=2">
            <a:hlinkClick r:id="rId2"/>
          </p:cNvPr>
          <p:cNvPicPr>
            <a:picLocks noChangeAspect="1" noChangeArrowheads="1"/>
          </p:cNvPicPr>
          <p:nvPr/>
        </p:nvPicPr>
        <p:blipFill rotWithShape="1">
          <a:blip r:embed="rId3" cstate="print"/>
          <a:srcRect l="25503" r="24800"/>
          <a:stretch/>
        </p:blipFill>
        <p:spPr bwMode="auto">
          <a:xfrm>
            <a:off x="9796235" y="155849"/>
            <a:ext cx="2276930" cy="3057526"/>
          </a:xfrm>
          <a:prstGeom prst="rect">
            <a:avLst/>
          </a:prstGeom>
          <a:noFill/>
        </p:spPr>
      </p:pic>
      <p:pic>
        <p:nvPicPr>
          <p:cNvPr id="5" name="Picture 2" descr="https://acovadameiga.files.wordpress.com/2012/06/figa-g.jpg">
            <a:hlinkClick r:id="rId4"/>
          </p:cNvPr>
          <p:cNvPicPr>
            <a:picLocks noChangeAspect="1" noChangeArrowheads="1"/>
          </p:cNvPicPr>
          <p:nvPr/>
        </p:nvPicPr>
        <p:blipFill>
          <a:blip r:embed="rId5" cstate="print"/>
          <a:srcRect/>
          <a:stretch>
            <a:fillRect/>
          </a:stretch>
        </p:blipFill>
        <p:spPr bwMode="auto">
          <a:xfrm>
            <a:off x="10315900" y="5039909"/>
            <a:ext cx="1097770" cy="1097770"/>
          </a:xfrm>
          <a:prstGeom prst="rect">
            <a:avLst/>
          </a:prstGeom>
          <a:noFill/>
        </p:spPr>
      </p:pic>
      <p:pic>
        <p:nvPicPr>
          <p:cNvPr id="29700" name="Picture 4" descr="Image result for gold virgen del carmen charm"/>
          <p:cNvPicPr>
            <a:picLocks noChangeAspect="1" noChangeArrowheads="1"/>
          </p:cNvPicPr>
          <p:nvPr/>
        </p:nvPicPr>
        <p:blipFill rotWithShape="1">
          <a:blip r:embed="rId6">
            <a:extLst>
              <a:ext uri="{28A0092B-C50C-407E-A947-70E740481C1C}">
                <a14:useLocalDpi xmlns:a14="http://schemas.microsoft.com/office/drawing/2010/main" val="0"/>
              </a:ext>
            </a:extLst>
          </a:blip>
          <a:srcRect t="22568"/>
          <a:stretch/>
        </p:blipFill>
        <p:spPr bwMode="auto">
          <a:xfrm>
            <a:off x="7575550" y="329014"/>
            <a:ext cx="1631950" cy="13616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l="8762" t="16711" r="54572" b="20501"/>
          <a:stretch/>
        </p:blipFill>
        <p:spPr>
          <a:xfrm>
            <a:off x="8950097" y="2948091"/>
            <a:ext cx="964973" cy="1066984"/>
          </a:xfrm>
          <a:prstGeom prst="rect">
            <a:avLst/>
          </a:prstGeom>
        </p:spPr>
      </p:pic>
      <p:pic>
        <p:nvPicPr>
          <p:cNvPr id="7" name="Picture 6" descr="... tie results!100. Deals at yahoo fantastic deals on qualified orders"/>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9858" y="5799018"/>
            <a:ext cx="756683" cy="756683"/>
          </a:xfrm>
          <a:prstGeom prst="rect">
            <a:avLst/>
          </a:prstGeom>
        </p:spPr>
      </p:pic>
    </p:spTree>
    <p:extLst>
      <p:ext uri="{BB962C8B-B14F-4D97-AF65-F5344CB8AC3E}">
        <p14:creationId xmlns:p14="http://schemas.microsoft.com/office/powerpoint/2010/main" val="1226810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57" fill="hold">
                            <p:stCondLst>
                              <p:cond delay="500"/>
                            </p:stCondLst>
                            <p:childTnLst>
                              <p:par>
                                <p:cTn id="58" presetID="1" presetClass="entr" presetSubtype="0" fill="hold" nodeType="afterEffect">
                                  <p:stCondLst>
                                    <p:cond delay="0"/>
                                  </p:stCondLst>
                                  <p:childTnLst>
                                    <p:set>
                                      <p:cBhvr>
                                        <p:cTn id="59" dur="1" fill="hold">
                                          <p:stCondLst>
                                            <p:cond delay="0"/>
                                          </p:stCondLst>
                                        </p:cTn>
                                        <p:tgtEl>
                                          <p:spTgt spid="29700"/>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8" end="8"/>
                                            </p:txEl>
                                          </p:spTgt>
                                        </p:tgtEl>
                                        <p:attrNameLst>
                                          <p:attrName>style.visibility</p:attrName>
                                        </p:attrNameLst>
                                      </p:cBhvr>
                                      <p:to>
                                        <p:strVal val="visible"/>
                                      </p:to>
                                    </p:set>
                                    <p:anim calcmode="lin" valueType="num">
                                      <p:cBhvr additive="base">
                                        <p:cTn id="64"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1" presetClass="entr" presetSubtype="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was Justo Castelo?</a:t>
            </a:r>
          </a:p>
        </p:txBody>
      </p:sp>
      <p:sp>
        <p:nvSpPr>
          <p:cNvPr id="3" name="Content Placeholder 2"/>
          <p:cNvSpPr>
            <a:spLocks noGrp="1"/>
          </p:cNvSpPr>
          <p:nvPr>
            <p:ph idx="1"/>
          </p:nvPr>
        </p:nvSpPr>
        <p:spPr>
          <a:xfrm>
            <a:off x="838200" y="1371600"/>
            <a:ext cx="10515600" cy="4805363"/>
          </a:xfrm>
        </p:spPr>
        <p:txBody>
          <a:bodyPr>
            <a:normAutofit fontScale="70000" lnSpcReduction="20000"/>
          </a:bodyPr>
          <a:lstStyle/>
          <a:p>
            <a:r>
              <a:rPr lang="en-US" dirty="0"/>
              <a:t>El Rubio, fair-haired</a:t>
            </a:r>
          </a:p>
          <a:p>
            <a:r>
              <a:rPr lang="en-US" dirty="0"/>
              <a:t>Fisherman: for shrimps &amp; crabs</a:t>
            </a:r>
          </a:p>
          <a:p>
            <a:r>
              <a:rPr lang="en-US" dirty="0"/>
              <a:t>Early 40’s</a:t>
            </a:r>
          </a:p>
          <a:p>
            <a:r>
              <a:rPr lang="en-US" dirty="0"/>
              <a:t>Had a drug problem years ago</a:t>
            </a:r>
          </a:p>
          <a:p>
            <a:r>
              <a:rPr lang="en-US" dirty="0"/>
              <a:t>No partner, no children, no friends</a:t>
            </a:r>
          </a:p>
          <a:p>
            <a:r>
              <a:rPr lang="en-US" dirty="0"/>
              <a:t>Dad died when he was young</a:t>
            </a:r>
          </a:p>
          <a:p>
            <a:r>
              <a:rPr lang="en-US" dirty="0"/>
              <a:t>His mother (semi-invalid) lives in village with his sister; visits her often</a:t>
            </a:r>
          </a:p>
          <a:p>
            <a:r>
              <a:rPr lang="en-US" dirty="0"/>
              <a:t>Sister Alicia; her husband goes on long fishing trips; currently off African coast; returning soon</a:t>
            </a:r>
          </a:p>
          <a:p>
            <a:r>
              <a:rPr lang="en-US" dirty="0"/>
              <a:t>Lives in his grandparents’ house- only green house on street leading to </a:t>
            </a:r>
            <a:r>
              <a:rPr lang="en-US" dirty="0" err="1"/>
              <a:t>Templo</a:t>
            </a:r>
            <a:r>
              <a:rPr lang="en-US" dirty="0"/>
              <a:t> </a:t>
            </a:r>
            <a:r>
              <a:rPr lang="en-US" dirty="0" err="1"/>
              <a:t>Votivo</a:t>
            </a:r>
            <a:r>
              <a:rPr lang="en-US" dirty="0"/>
              <a:t> del Mar</a:t>
            </a:r>
          </a:p>
          <a:p>
            <a:r>
              <a:rPr lang="en-US" dirty="0"/>
              <a:t>Has a drink in El Refugio del </a:t>
            </a:r>
            <a:r>
              <a:rPr lang="en-US" dirty="0" err="1"/>
              <a:t>Pescador</a:t>
            </a:r>
            <a:r>
              <a:rPr lang="en-US" dirty="0"/>
              <a:t> on Saturday nights</a:t>
            </a:r>
          </a:p>
          <a:p>
            <a:r>
              <a:rPr lang="en-US" dirty="0"/>
              <a:t>Whistled “Solveig’s Song” until recently </a:t>
            </a:r>
            <a:r>
              <a:rPr lang="en-US" dirty="0">
                <a:hlinkClick r:id="rId2"/>
              </a:rPr>
              <a:t>https://www.youtube.com/watch?v=6cD21oQiMR8</a:t>
            </a:r>
            <a:endParaRPr lang="en-US" dirty="0"/>
          </a:p>
          <a:p>
            <a:pPr marL="0" indent="0">
              <a:buNone/>
            </a:pPr>
            <a:r>
              <a:rPr lang="en-US" dirty="0"/>
              <a:t>	Music: </a:t>
            </a:r>
            <a:r>
              <a:rPr lang="en-US" dirty="0" err="1"/>
              <a:t>Edvard</a:t>
            </a:r>
            <a:r>
              <a:rPr lang="en-US" dirty="0"/>
              <a:t> Grieg (1843-1907), Lyrics: Henrik Ibsen (1828-1906), </a:t>
            </a:r>
          </a:p>
          <a:p>
            <a:pPr marL="0" indent="0">
              <a:buNone/>
            </a:pPr>
            <a:r>
              <a:rPr lang="en-US" dirty="0"/>
              <a:t>	The song originates from "Peer </a:t>
            </a:r>
            <a:r>
              <a:rPr lang="en-US" dirty="0" err="1"/>
              <a:t>Gynt</a:t>
            </a:r>
            <a:r>
              <a:rPr lang="en-US" dirty="0"/>
              <a:t>", suite no. 2. (op. 23 no. 19)</a:t>
            </a:r>
          </a:p>
          <a:p>
            <a:r>
              <a:rPr lang="en-US" dirty="0"/>
              <a:t>Was last seen going out on his boat early Sunday morning- not fishing</a:t>
            </a:r>
          </a:p>
          <a:p>
            <a:endParaRPr lang="en-US" dirty="0"/>
          </a:p>
        </p:txBody>
      </p:sp>
      <p:pic>
        <p:nvPicPr>
          <p:cNvPr id="4" name="Picture 3" descr="Imparo a pescare! | MammeSBT - Le Mamme del Picen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9600" y="647516"/>
            <a:ext cx="2086344" cy="2086344"/>
          </a:xfrm>
          <a:prstGeom prst="rect">
            <a:avLst/>
          </a:prstGeom>
        </p:spPr>
      </p:pic>
      <p:pic>
        <p:nvPicPr>
          <p:cNvPr id="5" name="Picture 4" descr="Solitude Subime: The Rohu that is 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4765">
            <a:off x="8071769" y="1601610"/>
            <a:ext cx="996412" cy="753830"/>
          </a:xfrm>
          <a:prstGeom prst="rect">
            <a:avLst/>
          </a:prstGeom>
        </p:spPr>
      </p:pic>
    </p:spTree>
    <p:extLst>
      <p:ext uri="{BB962C8B-B14F-4D97-AF65-F5344CB8AC3E}">
        <p14:creationId xmlns:p14="http://schemas.microsoft.com/office/powerpoint/2010/main" val="3117347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3">
                                            <p:txEl>
                                              <p:pRg st="11" end="11"/>
                                            </p:txEl>
                                          </p:spTgt>
                                        </p:tgtEl>
                                        <p:attrNameLst>
                                          <p:attrName>style.visibility</p:attrName>
                                        </p:attrNameLst>
                                      </p:cBhvr>
                                      <p:to>
                                        <p:strVal val="visible"/>
                                      </p:to>
                                    </p:set>
                                    <p:anim calcmode="lin" valueType="num">
                                      <p:cBhvr additive="base">
                                        <p:cTn id="71"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
                                            <p:txEl>
                                              <p:pRg st="12" end="12"/>
                                            </p:txEl>
                                          </p:spTgt>
                                        </p:tgtEl>
                                        <p:attrNameLst>
                                          <p:attrName>style.visibility</p:attrName>
                                        </p:attrNameLst>
                                      </p:cBhvr>
                                      <p:to>
                                        <p:strVal val="visible"/>
                                      </p:to>
                                    </p:set>
                                    <p:anim calcmode="lin" valueType="num">
                                      <p:cBhvr additive="base">
                                        <p:cTn id="7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
                                            <p:txEl>
                                              <p:pRg st="13" end="13"/>
                                            </p:txEl>
                                          </p:spTgt>
                                        </p:tgtEl>
                                        <p:attrNameLst>
                                          <p:attrName>style.visibility</p:attrName>
                                        </p:attrNameLst>
                                      </p:cBhvr>
                                      <p:to>
                                        <p:strVal val="visible"/>
                                      </p:to>
                                    </p:set>
                                    <p:anim calcmode="lin" valueType="num">
                                      <p:cBhvr additive="base">
                                        <p:cTn id="81"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Suicide or not?</a:t>
            </a:r>
          </a:p>
        </p:txBody>
      </p:sp>
      <p:sp>
        <p:nvSpPr>
          <p:cNvPr id="3" name="Content Placeholder 2"/>
          <p:cNvSpPr>
            <a:spLocks noGrp="1"/>
          </p:cNvSpPr>
          <p:nvPr>
            <p:ph idx="1"/>
          </p:nvPr>
        </p:nvSpPr>
        <p:spPr>
          <a:xfrm>
            <a:off x="838200" y="1825625"/>
            <a:ext cx="10881360" cy="4351338"/>
          </a:xfrm>
        </p:spPr>
        <p:txBody>
          <a:bodyPr>
            <a:normAutofit fontScale="92500" lnSpcReduction="10000"/>
          </a:bodyPr>
          <a:lstStyle/>
          <a:p>
            <a:r>
              <a:rPr lang="en-US" dirty="0"/>
              <a:t>Who thinks it was a suicide?</a:t>
            </a:r>
          </a:p>
          <a:p>
            <a:r>
              <a:rPr lang="en-US" dirty="0"/>
              <a:t>Almost everybody in town</a:t>
            </a:r>
          </a:p>
          <a:p>
            <a:r>
              <a:rPr lang="en-US" dirty="0"/>
              <a:t>Why?</a:t>
            </a:r>
          </a:p>
          <a:p>
            <a:r>
              <a:rPr lang="en-US" dirty="0"/>
              <a:t>He was depressive, loner, being “haunted” by Sousa,  former drug addict</a:t>
            </a:r>
          </a:p>
          <a:p>
            <a:r>
              <a:rPr lang="en-US" dirty="0"/>
              <a:t>EASIER to believe he committed suicide than that someone in town killed him</a:t>
            </a:r>
          </a:p>
          <a:p>
            <a:r>
              <a:rPr lang="en-US" dirty="0"/>
              <a:t>Who thinks that it wasn’t suicide?</a:t>
            </a:r>
          </a:p>
          <a:p>
            <a:r>
              <a:rPr lang="en-US" dirty="0"/>
              <a:t>Castelo’s sister; Police forensic team</a:t>
            </a:r>
          </a:p>
          <a:p>
            <a:r>
              <a:rPr lang="en-US" dirty="0"/>
              <a:t>Why?</a:t>
            </a:r>
          </a:p>
          <a:p>
            <a:r>
              <a:rPr lang="en-US" dirty="0"/>
              <a:t>Wouldn’t hurt his mother; ties were facing away from his body; had just ordered a new boat (they learn later)</a:t>
            </a:r>
          </a:p>
        </p:txBody>
      </p:sp>
    </p:spTree>
    <p:extLst>
      <p:ext uri="{BB962C8B-B14F-4D97-AF65-F5344CB8AC3E}">
        <p14:creationId xmlns:p14="http://schemas.microsoft.com/office/powerpoint/2010/main" val="395197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suspects &amp; motives for murder</a:t>
            </a:r>
          </a:p>
        </p:txBody>
      </p:sp>
      <p:sp>
        <p:nvSpPr>
          <p:cNvPr id="3" name="Content Placeholder 2"/>
          <p:cNvSpPr>
            <a:spLocks noGrp="1"/>
          </p:cNvSpPr>
          <p:nvPr>
            <p:ph idx="1"/>
          </p:nvPr>
        </p:nvSpPr>
        <p:spPr/>
        <p:txBody>
          <a:bodyPr/>
          <a:lstStyle/>
          <a:p>
            <a:r>
              <a:rPr lang="en-US" dirty="0"/>
              <a:t>Sousa (or Ghost of Sousa) wants revenge</a:t>
            </a:r>
          </a:p>
          <a:p>
            <a:r>
              <a:rPr lang="en-US" dirty="0"/>
              <a:t>Relative of Sousa wants revenge</a:t>
            </a:r>
          </a:p>
          <a:p>
            <a:r>
              <a:rPr lang="en-US" dirty="0"/>
              <a:t>Fellow crewmates of </a:t>
            </a:r>
            <a:r>
              <a:rPr lang="en-US" dirty="0" err="1"/>
              <a:t>Xurelo</a:t>
            </a:r>
            <a:r>
              <a:rPr lang="en-US" dirty="0"/>
              <a:t> want revenge; or to silence Castelo (hiding something?); or something else</a:t>
            </a:r>
          </a:p>
          <a:p>
            <a:r>
              <a:rPr lang="en-US" dirty="0"/>
              <a:t>Developers want his house</a:t>
            </a:r>
          </a:p>
          <a:p>
            <a:r>
              <a:rPr lang="en-US" dirty="0"/>
              <a:t>Drug problems?  Castelo is former drug addict &amp; packet of white powder is found in his pocket</a:t>
            </a:r>
          </a:p>
        </p:txBody>
      </p:sp>
    </p:spTree>
    <p:extLst>
      <p:ext uri="{BB962C8B-B14F-4D97-AF65-F5344CB8AC3E}">
        <p14:creationId xmlns:p14="http://schemas.microsoft.com/office/powerpoint/2010/main" val="166426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4386" y="611187"/>
            <a:ext cx="10515600" cy="595388"/>
          </a:xfrm>
        </p:spPr>
        <p:txBody>
          <a:bodyPr>
            <a:normAutofit fontScale="90000"/>
          </a:bodyPr>
          <a:lstStyle/>
          <a:p>
            <a:r>
              <a:rPr lang="en-US" i="1" dirty="0"/>
              <a:t>Death on a Galician Shore </a:t>
            </a:r>
            <a:r>
              <a:rPr lang="en-US" dirty="0"/>
              <a:t>(review)</a:t>
            </a:r>
            <a:br>
              <a:rPr lang="en-US" dirty="0"/>
            </a:br>
            <a:r>
              <a:rPr lang="en-US" altLang="en-US" sz="1300" dirty="0">
                <a:solidFill>
                  <a:srgbClr val="444444"/>
                </a:solidFill>
                <a:latin typeface="inherit"/>
                <a:cs typeface="Arial" panose="020B0604020202020204" pitchFamily="34" charset="0"/>
              </a:rPr>
              <a:t>Alfredo </a:t>
            </a:r>
            <a:r>
              <a:rPr lang="en-US" altLang="en-US" sz="1300" dirty="0" err="1">
                <a:solidFill>
                  <a:srgbClr val="444444"/>
                </a:solidFill>
                <a:latin typeface="inherit"/>
                <a:cs typeface="Arial" panose="020B0604020202020204" pitchFamily="34" charset="0"/>
              </a:rPr>
              <a:t>Álamo</a:t>
            </a:r>
            <a:r>
              <a:rPr lang="en-US" altLang="en-US" sz="1300" dirty="0">
                <a:solidFill>
                  <a:srgbClr val="8C8B7E"/>
                </a:solidFill>
                <a:latin typeface="Arial" panose="020B0604020202020204" pitchFamily="34" charset="0"/>
                <a:cs typeface="Arial" panose="020B0604020202020204" pitchFamily="34" charset="0"/>
              </a:rPr>
              <a:t> el 29 de </a:t>
            </a:r>
            <a:r>
              <a:rPr lang="en-US" altLang="en-US" sz="1300" dirty="0" err="1">
                <a:solidFill>
                  <a:srgbClr val="8C8B7E"/>
                </a:solidFill>
                <a:latin typeface="Arial" panose="020B0604020202020204" pitchFamily="34" charset="0"/>
                <a:cs typeface="Arial" panose="020B0604020202020204" pitchFamily="34" charset="0"/>
              </a:rPr>
              <a:t>agosto</a:t>
            </a:r>
            <a:r>
              <a:rPr lang="en-US" altLang="en-US" sz="1300" dirty="0">
                <a:solidFill>
                  <a:srgbClr val="8C8B7E"/>
                </a:solidFill>
                <a:latin typeface="Arial" panose="020B0604020202020204" pitchFamily="34" charset="0"/>
                <a:cs typeface="Arial" panose="020B0604020202020204" pitchFamily="34" charset="0"/>
              </a:rPr>
              <a:t> de </a:t>
            </a:r>
            <a:r>
              <a:rPr lang="en-US" altLang="en-US" sz="1000" dirty="0">
                <a:solidFill>
                  <a:srgbClr val="8C8B7E"/>
                </a:solidFill>
                <a:latin typeface="Arial" panose="020B0604020202020204" pitchFamily="34" charset="0"/>
                <a:cs typeface="Arial" panose="020B0604020202020204" pitchFamily="34" charset="0"/>
              </a:rPr>
              <a:t>2009 </a:t>
            </a:r>
            <a:r>
              <a:rPr lang="en-US" altLang="en-US" sz="2000" dirty="0" err="1">
                <a:solidFill>
                  <a:srgbClr val="8C8B7E"/>
                </a:solidFill>
                <a:latin typeface="Arial" panose="020B0604020202020204" pitchFamily="34" charset="0"/>
                <a:cs typeface="Arial" panose="020B0604020202020204" pitchFamily="34" charset="0"/>
              </a:rPr>
              <a:t>en</a:t>
            </a:r>
            <a:r>
              <a:rPr lang="en-US" altLang="en-US" sz="2000" dirty="0">
                <a:solidFill>
                  <a:srgbClr val="8C8B7E"/>
                </a:solidFill>
                <a:latin typeface="Arial" panose="020B0604020202020204" pitchFamily="34" charset="0"/>
                <a:cs typeface="Arial" panose="020B0604020202020204" pitchFamily="34" charset="0"/>
              </a:rPr>
              <a:t> </a:t>
            </a:r>
            <a:r>
              <a:rPr lang="en-US" altLang="en-US" sz="2000" dirty="0" err="1">
                <a:solidFill>
                  <a:srgbClr val="CC3333"/>
                </a:solidFill>
                <a:latin typeface="inherit"/>
                <a:cs typeface="Arial" panose="020B0604020202020204" pitchFamily="34" charset="0"/>
                <a:hlinkClick r:id="rId2"/>
              </a:rPr>
              <a:t>Reseñas</a:t>
            </a:r>
            <a:endParaRPr lang="en-US" dirty="0"/>
          </a:p>
        </p:txBody>
      </p:sp>
      <p:sp>
        <p:nvSpPr>
          <p:cNvPr id="3" name="Content Placeholder 2"/>
          <p:cNvSpPr>
            <a:spLocks noGrp="1"/>
          </p:cNvSpPr>
          <p:nvPr>
            <p:ph idx="1"/>
          </p:nvPr>
        </p:nvSpPr>
        <p:spPr/>
        <p:txBody>
          <a:bodyPr>
            <a:normAutofit/>
          </a:bodyPr>
          <a:lstStyle/>
          <a:p>
            <a:pPr fontAlgn="base"/>
            <a:endParaRPr lang="es-ES" dirty="0"/>
          </a:p>
          <a:p>
            <a:pPr fontAlgn="base"/>
            <a:r>
              <a:rPr lang="es-ES" dirty="0" err="1"/>
              <a:t>The</a:t>
            </a:r>
            <a:r>
              <a:rPr lang="es-ES" dirty="0"/>
              <a:t> </a:t>
            </a:r>
            <a:r>
              <a:rPr lang="es-ES" dirty="0" err="1">
                <a:solidFill>
                  <a:srgbClr val="FF0000"/>
                </a:solidFill>
              </a:rPr>
              <a:t>strong</a:t>
            </a:r>
            <a:r>
              <a:rPr lang="es-ES" dirty="0">
                <a:solidFill>
                  <a:srgbClr val="FF0000"/>
                </a:solidFill>
              </a:rPr>
              <a:t> </a:t>
            </a:r>
            <a:r>
              <a:rPr lang="es-ES" dirty="0" err="1">
                <a:solidFill>
                  <a:srgbClr val="FF0000"/>
                </a:solidFill>
              </a:rPr>
              <a:t>points</a:t>
            </a:r>
            <a:r>
              <a:rPr lang="es-ES" dirty="0">
                <a:solidFill>
                  <a:srgbClr val="FF0000"/>
                </a:solidFill>
              </a:rPr>
              <a:t> </a:t>
            </a:r>
            <a:r>
              <a:rPr lang="es-ES" dirty="0"/>
              <a:t>of </a:t>
            </a:r>
            <a:r>
              <a:rPr lang="es-ES" dirty="0" err="1"/>
              <a:t>this</a:t>
            </a:r>
            <a:r>
              <a:rPr lang="es-ES" dirty="0"/>
              <a:t> novel are </a:t>
            </a:r>
            <a:r>
              <a:rPr lang="es-ES" dirty="0" err="1"/>
              <a:t>the</a:t>
            </a:r>
            <a:r>
              <a:rPr lang="es-ES" dirty="0"/>
              <a:t> </a:t>
            </a:r>
            <a:r>
              <a:rPr lang="es-ES" dirty="0" err="1"/>
              <a:t>same</a:t>
            </a:r>
            <a:r>
              <a:rPr lang="es-ES" dirty="0"/>
              <a:t> of </a:t>
            </a:r>
            <a:r>
              <a:rPr lang="es-ES" dirty="0" err="1"/>
              <a:t>those</a:t>
            </a:r>
            <a:r>
              <a:rPr lang="es-ES" dirty="0"/>
              <a:t> of </a:t>
            </a:r>
            <a:r>
              <a:rPr lang="es-ES" dirty="0" err="1"/>
              <a:t>his</a:t>
            </a:r>
            <a:r>
              <a:rPr lang="es-ES" dirty="0"/>
              <a:t> </a:t>
            </a:r>
            <a:r>
              <a:rPr lang="es-ES" dirty="0" err="1"/>
              <a:t>first</a:t>
            </a:r>
            <a:r>
              <a:rPr lang="es-ES" dirty="0"/>
              <a:t>: </a:t>
            </a:r>
            <a:r>
              <a:rPr lang="es-ES" dirty="0" err="1"/>
              <a:t>good</a:t>
            </a:r>
            <a:r>
              <a:rPr lang="es-ES" dirty="0"/>
              <a:t> </a:t>
            </a:r>
            <a:r>
              <a:rPr lang="es-ES" dirty="0" err="1"/>
              <a:t>characters</a:t>
            </a:r>
            <a:r>
              <a:rPr lang="es-ES" dirty="0"/>
              <a:t>, </a:t>
            </a:r>
            <a:r>
              <a:rPr lang="es-ES" dirty="0" err="1"/>
              <a:t>including</a:t>
            </a:r>
            <a:r>
              <a:rPr lang="es-ES" dirty="0"/>
              <a:t> </a:t>
            </a:r>
            <a:r>
              <a:rPr lang="es-ES" dirty="0" err="1"/>
              <a:t>the</a:t>
            </a:r>
            <a:r>
              <a:rPr lang="es-ES" dirty="0"/>
              <a:t> </a:t>
            </a:r>
            <a:r>
              <a:rPr lang="es-ES" dirty="0" err="1"/>
              <a:t>secondary</a:t>
            </a:r>
            <a:r>
              <a:rPr lang="es-ES" dirty="0"/>
              <a:t>, a </a:t>
            </a:r>
            <a:r>
              <a:rPr lang="es-ES" dirty="0" err="1"/>
              <a:t>good</a:t>
            </a:r>
            <a:r>
              <a:rPr lang="es-ES" dirty="0"/>
              <a:t> </a:t>
            </a:r>
            <a:r>
              <a:rPr lang="es-ES" dirty="0" err="1"/>
              <a:t>representation</a:t>
            </a:r>
            <a:r>
              <a:rPr lang="es-ES" dirty="0"/>
              <a:t> of </a:t>
            </a:r>
            <a:r>
              <a:rPr lang="es-ES" dirty="0" err="1"/>
              <a:t>Galician</a:t>
            </a:r>
            <a:r>
              <a:rPr lang="es-ES" dirty="0"/>
              <a:t> </a:t>
            </a:r>
            <a:r>
              <a:rPr lang="es-ES" dirty="0" err="1"/>
              <a:t>society</a:t>
            </a:r>
            <a:r>
              <a:rPr lang="es-ES" dirty="0"/>
              <a:t>, a </a:t>
            </a:r>
            <a:r>
              <a:rPr lang="es-ES" dirty="0" err="1"/>
              <a:t>good</a:t>
            </a:r>
            <a:r>
              <a:rPr lang="es-ES" dirty="0"/>
              <a:t> </a:t>
            </a:r>
            <a:r>
              <a:rPr lang="es-ES" dirty="0" err="1"/>
              <a:t>gastronomic</a:t>
            </a:r>
            <a:r>
              <a:rPr lang="es-ES" dirty="0"/>
              <a:t> tour </a:t>
            </a:r>
            <a:r>
              <a:rPr lang="es-ES" dirty="0" err="1"/>
              <a:t>each</a:t>
            </a:r>
            <a:r>
              <a:rPr lang="es-ES" dirty="0"/>
              <a:t> time Caldas </a:t>
            </a:r>
            <a:r>
              <a:rPr lang="es-ES" dirty="0" err="1"/>
              <a:t>nears</a:t>
            </a:r>
            <a:r>
              <a:rPr lang="es-ES" dirty="0"/>
              <a:t> a bar, and </a:t>
            </a:r>
            <a:r>
              <a:rPr lang="es-ES" dirty="0" err="1"/>
              <a:t>an</a:t>
            </a:r>
            <a:r>
              <a:rPr lang="es-ES" dirty="0"/>
              <a:t> </a:t>
            </a:r>
            <a:r>
              <a:rPr lang="es-ES" dirty="0" err="1"/>
              <a:t>improvement</a:t>
            </a:r>
            <a:r>
              <a:rPr lang="es-ES" dirty="0"/>
              <a:t> in </a:t>
            </a:r>
            <a:r>
              <a:rPr lang="es-ES" dirty="0" err="1"/>
              <a:t>the</a:t>
            </a:r>
            <a:r>
              <a:rPr lang="es-ES" dirty="0"/>
              <a:t> </a:t>
            </a:r>
            <a:r>
              <a:rPr lang="es-ES" dirty="0" err="1"/>
              <a:t>development</a:t>
            </a:r>
            <a:r>
              <a:rPr lang="es-ES" dirty="0"/>
              <a:t> of </a:t>
            </a:r>
            <a:r>
              <a:rPr lang="es-ES" dirty="0" err="1"/>
              <a:t>the</a:t>
            </a:r>
            <a:r>
              <a:rPr lang="es-ES" dirty="0"/>
              <a:t> personal </a:t>
            </a:r>
            <a:r>
              <a:rPr lang="es-ES" dirty="0" err="1"/>
              <a:t>side</a:t>
            </a:r>
            <a:r>
              <a:rPr lang="es-ES" dirty="0"/>
              <a:t> of </a:t>
            </a:r>
            <a:r>
              <a:rPr lang="es-ES" dirty="0" err="1"/>
              <a:t>the</a:t>
            </a:r>
            <a:r>
              <a:rPr lang="es-ES" dirty="0"/>
              <a:t> </a:t>
            </a:r>
            <a:r>
              <a:rPr lang="es-ES" dirty="0" err="1"/>
              <a:t>main</a:t>
            </a:r>
            <a:r>
              <a:rPr lang="es-ES" dirty="0"/>
              <a:t> </a:t>
            </a:r>
            <a:r>
              <a:rPr lang="es-ES" dirty="0" err="1"/>
              <a:t>characters</a:t>
            </a:r>
            <a:r>
              <a:rPr lang="es-ES" dirty="0"/>
              <a:t>. </a:t>
            </a:r>
          </a:p>
          <a:p>
            <a:pPr fontAlgn="base"/>
            <a:r>
              <a:rPr lang="es-ES" dirty="0" err="1"/>
              <a:t>The</a:t>
            </a:r>
            <a:r>
              <a:rPr lang="es-ES" dirty="0"/>
              <a:t> </a:t>
            </a:r>
            <a:r>
              <a:rPr lang="es-ES" dirty="0" err="1">
                <a:solidFill>
                  <a:srgbClr val="FF0000"/>
                </a:solidFill>
              </a:rPr>
              <a:t>weakest</a:t>
            </a:r>
            <a:r>
              <a:rPr lang="es-ES" dirty="0">
                <a:solidFill>
                  <a:srgbClr val="FF0000"/>
                </a:solidFill>
              </a:rPr>
              <a:t> </a:t>
            </a:r>
            <a:r>
              <a:rPr lang="es-ES" dirty="0" err="1">
                <a:solidFill>
                  <a:srgbClr val="FF0000"/>
                </a:solidFill>
              </a:rPr>
              <a:t>part</a:t>
            </a:r>
            <a:r>
              <a:rPr lang="es-ES" dirty="0">
                <a:solidFill>
                  <a:srgbClr val="FF0000"/>
                </a:solidFill>
              </a:rPr>
              <a:t> </a:t>
            </a:r>
            <a:r>
              <a:rPr lang="es-ES" dirty="0" err="1"/>
              <a:t>is</a:t>
            </a:r>
            <a:r>
              <a:rPr lang="es-ES" dirty="0"/>
              <a:t> </a:t>
            </a:r>
            <a:r>
              <a:rPr lang="es-ES" dirty="0" err="1"/>
              <a:t>the</a:t>
            </a:r>
            <a:r>
              <a:rPr lang="es-ES" dirty="0"/>
              <a:t> </a:t>
            </a:r>
            <a:r>
              <a:rPr lang="es-ES" dirty="0" err="1"/>
              <a:t>resolution</a:t>
            </a:r>
            <a:r>
              <a:rPr lang="es-ES" dirty="0"/>
              <a:t> of </a:t>
            </a:r>
            <a:r>
              <a:rPr lang="es-ES" dirty="0" err="1"/>
              <a:t>the</a:t>
            </a:r>
            <a:r>
              <a:rPr lang="es-ES" dirty="0"/>
              <a:t> </a:t>
            </a:r>
            <a:r>
              <a:rPr lang="es-ES" dirty="0" err="1"/>
              <a:t>investigation</a:t>
            </a:r>
            <a:r>
              <a:rPr lang="es-ES" dirty="0"/>
              <a:t>, </a:t>
            </a:r>
            <a:r>
              <a:rPr lang="es-ES" dirty="0" err="1"/>
              <a:t>speeded</a:t>
            </a:r>
            <a:r>
              <a:rPr lang="es-ES" dirty="0"/>
              <a:t> up </a:t>
            </a:r>
            <a:r>
              <a:rPr lang="es-ES" dirty="0" err="1"/>
              <a:t>due</a:t>
            </a:r>
            <a:r>
              <a:rPr lang="es-ES" dirty="0"/>
              <a:t> to a chance happening- set up, yes,  </a:t>
            </a:r>
            <a:r>
              <a:rPr lang="es-ES" dirty="0" err="1"/>
              <a:t>since</a:t>
            </a:r>
            <a:r>
              <a:rPr lang="es-ES" dirty="0"/>
              <a:t> </a:t>
            </a:r>
            <a:r>
              <a:rPr lang="es-ES" dirty="0" err="1"/>
              <a:t>the</a:t>
            </a:r>
            <a:r>
              <a:rPr lang="es-ES" dirty="0"/>
              <a:t> </a:t>
            </a:r>
            <a:r>
              <a:rPr lang="es-ES" dirty="0" err="1"/>
              <a:t>beginning</a:t>
            </a:r>
            <a:r>
              <a:rPr lang="es-ES" dirty="0"/>
              <a:t> of </a:t>
            </a:r>
            <a:r>
              <a:rPr lang="es-ES" dirty="0" err="1"/>
              <a:t>the</a:t>
            </a:r>
            <a:r>
              <a:rPr lang="es-ES" dirty="0"/>
              <a:t> </a:t>
            </a:r>
            <a:r>
              <a:rPr lang="es-ES" dirty="0" err="1"/>
              <a:t>story</a:t>
            </a:r>
            <a:r>
              <a:rPr lang="es-ES" dirty="0"/>
              <a:t>- </a:t>
            </a:r>
            <a:r>
              <a:rPr lang="es-ES" dirty="0" err="1"/>
              <a:t>but</a:t>
            </a:r>
            <a:r>
              <a:rPr lang="es-ES" dirty="0"/>
              <a:t> </a:t>
            </a:r>
            <a:r>
              <a:rPr lang="es-ES" dirty="0" err="1"/>
              <a:t>it</a:t>
            </a:r>
            <a:r>
              <a:rPr lang="es-ES" dirty="0"/>
              <a:t> </a:t>
            </a:r>
            <a:r>
              <a:rPr lang="es-ES" dirty="0" err="1"/>
              <a:t>allows</a:t>
            </a:r>
            <a:r>
              <a:rPr lang="es-ES" dirty="0"/>
              <a:t> Villar to </a:t>
            </a:r>
            <a:r>
              <a:rPr lang="es-ES" dirty="0" err="1"/>
              <a:t>play</a:t>
            </a:r>
            <a:r>
              <a:rPr lang="es-ES" dirty="0"/>
              <a:t> a </a:t>
            </a:r>
            <a:r>
              <a:rPr lang="es-ES" dirty="0" err="1"/>
              <a:t>little</a:t>
            </a:r>
            <a:r>
              <a:rPr lang="es-ES" dirty="0"/>
              <a:t> of </a:t>
            </a:r>
            <a:r>
              <a:rPr lang="es-ES" dirty="0" err="1"/>
              <a:t>the</a:t>
            </a:r>
            <a:r>
              <a:rPr lang="es-ES" dirty="0"/>
              <a:t> Agatha Christie as he </a:t>
            </a:r>
            <a:r>
              <a:rPr lang="es-ES" dirty="0" err="1"/>
              <a:t>unravels</a:t>
            </a:r>
            <a:r>
              <a:rPr lang="es-ES" dirty="0"/>
              <a:t> </a:t>
            </a:r>
            <a:r>
              <a:rPr lang="es-ES" dirty="0" err="1"/>
              <a:t>the</a:t>
            </a:r>
            <a:r>
              <a:rPr lang="es-ES" dirty="0"/>
              <a:t> </a:t>
            </a:r>
            <a:r>
              <a:rPr lang="es-ES" dirty="0" err="1"/>
              <a:t>mystery</a:t>
            </a:r>
            <a:r>
              <a:rPr lang="es-ES" dirty="0"/>
              <a:t>. </a:t>
            </a:r>
          </a:p>
          <a:p>
            <a:endParaRPr lang="en-US" dirty="0"/>
          </a:p>
        </p:txBody>
      </p:sp>
      <p:sp>
        <p:nvSpPr>
          <p:cNvPr id="5" name="Rectangle 3"/>
          <p:cNvSpPr>
            <a:spLocks noChangeArrowheads="1"/>
          </p:cNvSpPr>
          <p:nvPr/>
        </p:nvSpPr>
        <p:spPr bwMode="auto">
          <a:xfrm>
            <a:off x="6538065" y="405412"/>
            <a:ext cx="128240" cy="1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8C8B7E"/>
                </a:solidFill>
                <a:effectLst/>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2604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Incongruities with murder theory</a:t>
            </a:r>
          </a:p>
        </p:txBody>
      </p:sp>
      <p:sp>
        <p:nvSpPr>
          <p:cNvPr id="3" name="Content Placeholder 2"/>
          <p:cNvSpPr>
            <a:spLocks noGrp="1"/>
          </p:cNvSpPr>
          <p:nvPr>
            <p:ph idx="1"/>
          </p:nvPr>
        </p:nvSpPr>
        <p:spPr/>
        <p:txBody>
          <a:bodyPr/>
          <a:lstStyle/>
          <a:p>
            <a:r>
              <a:rPr lang="en-US" dirty="0"/>
              <a:t>Justo set out in boat alone</a:t>
            </a:r>
          </a:p>
          <a:p>
            <a:r>
              <a:rPr lang="en-US" dirty="0"/>
              <a:t>How could someone have snuck up on him in a boat to hit him on the head &amp; tie his hands together</a:t>
            </a:r>
          </a:p>
          <a:p>
            <a:r>
              <a:rPr lang="en-US" dirty="0"/>
              <a:t>How could murderer have known that he would go out in his boat on wet Sunday morning</a:t>
            </a:r>
          </a:p>
          <a:p>
            <a:r>
              <a:rPr lang="en-US" dirty="0"/>
              <a:t>Where is his boat</a:t>
            </a:r>
          </a:p>
          <a:p>
            <a:r>
              <a:rPr lang="en-US" dirty="0"/>
              <a:t>How did the murderer get back to town</a:t>
            </a:r>
          </a:p>
        </p:txBody>
      </p:sp>
    </p:spTree>
    <p:extLst>
      <p:ext uri="{BB962C8B-B14F-4D97-AF65-F5344CB8AC3E}">
        <p14:creationId xmlns:p14="http://schemas.microsoft.com/office/powerpoint/2010/main" val="3390394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was Captain Sousa!</a:t>
            </a:r>
          </a:p>
        </p:txBody>
      </p:sp>
      <p:sp>
        <p:nvSpPr>
          <p:cNvPr id="3" name="Content Placeholder 2"/>
          <p:cNvSpPr>
            <a:spLocks noGrp="1"/>
          </p:cNvSpPr>
          <p:nvPr>
            <p:ph idx="1"/>
          </p:nvPr>
        </p:nvSpPr>
        <p:spPr/>
        <p:txBody>
          <a:bodyPr>
            <a:normAutofit/>
          </a:bodyPr>
          <a:lstStyle/>
          <a:p>
            <a:pPr marL="0" indent="0">
              <a:buNone/>
            </a:pPr>
            <a:r>
              <a:rPr lang="en-US" dirty="0"/>
              <a:t>    Clues that Sousa might be the murderer:</a:t>
            </a:r>
          </a:p>
          <a:p>
            <a:pPr lvl="1"/>
            <a:r>
              <a:rPr lang="en-US" dirty="0"/>
              <a:t>The word “Murderers” </a:t>
            </a:r>
            <a:r>
              <a:rPr lang="en-US" dirty="0" err="1"/>
              <a:t>graffitied</a:t>
            </a:r>
            <a:r>
              <a:rPr lang="en-US" dirty="0"/>
              <a:t> on Castelo’s boat with the date of shipwreck</a:t>
            </a:r>
          </a:p>
          <a:p>
            <a:pPr lvl="1"/>
            <a:r>
              <a:rPr lang="en-US" dirty="0"/>
              <a:t>The picture of Sousa with a </a:t>
            </a:r>
            <a:r>
              <a:rPr lang="en-US" dirty="0" err="1"/>
              <a:t>manada</a:t>
            </a:r>
            <a:r>
              <a:rPr lang="en-US" dirty="0"/>
              <a:t> on his belt (the perfect size &amp; shape to be the murder weapon)</a:t>
            </a:r>
          </a:p>
          <a:p>
            <a:pPr marL="457200" lvl="1" indent="0">
              <a:buNone/>
            </a:pPr>
            <a:endParaRPr lang="en-US" dirty="0"/>
          </a:p>
          <a:p>
            <a:pPr marL="457200" lvl="1" indent="0">
              <a:buNone/>
            </a:pPr>
            <a:r>
              <a:rPr lang="en-US" dirty="0"/>
              <a:t>Evidence that Castelo was worried about Sousa</a:t>
            </a:r>
          </a:p>
          <a:p>
            <a:pPr lvl="1"/>
            <a:r>
              <a:rPr lang="en-US" dirty="0"/>
              <a:t>He had </a:t>
            </a:r>
            <a:r>
              <a:rPr lang="en-US" dirty="0" err="1"/>
              <a:t>figa</a:t>
            </a:r>
            <a:r>
              <a:rPr lang="en-US" dirty="0"/>
              <a:t> and  package of salt in his pocket </a:t>
            </a:r>
          </a:p>
          <a:p>
            <a:pPr lvl="1"/>
            <a:endParaRPr lang="en-US" dirty="0"/>
          </a:p>
          <a:p>
            <a:pPr lvl="1"/>
            <a:r>
              <a:rPr lang="en-US" dirty="0"/>
              <a:t>Reason why Sousa unlikely as murderer:</a:t>
            </a:r>
          </a:p>
          <a:p>
            <a:pPr marL="457200" lvl="1" indent="0">
              <a:buNone/>
            </a:pPr>
            <a:r>
              <a:rPr lang="en-US" dirty="0"/>
              <a:t>He’s been dead for 12 years (but body identified by clothing)</a:t>
            </a:r>
          </a:p>
          <a:p>
            <a:pPr marL="457200" lvl="1" indent="0">
              <a:buNone/>
            </a:pPr>
            <a:r>
              <a:rPr lang="en-US" dirty="0"/>
              <a:t>Why would he wait 12 years for revenge?</a:t>
            </a:r>
          </a:p>
        </p:txBody>
      </p:sp>
      <p:pic>
        <p:nvPicPr>
          <p:cNvPr id="4" name="Picture 3" descr="Old Sea Captain"/>
          <p:cNvPicPr>
            <a:picLocks noChangeAspect="1"/>
          </p:cNvPicPr>
          <p:nvPr/>
        </p:nvPicPr>
        <p:blipFill rotWithShape="1">
          <a:blip r:embed="rId2">
            <a:extLst>
              <a:ext uri="{28A0092B-C50C-407E-A947-70E740481C1C}">
                <a14:useLocalDpi xmlns:a14="http://schemas.microsoft.com/office/drawing/2010/main" val="0"/>
              </a:ext>
            </a:extLst>
          </a:blip>
          <a:srcRect l="32884"/>
          <a:stretch/>
        </p:blipFill>
        <p:spPr>
          <a:xfrm>
            <a:off x="9860280" y="0"/>
            <a:ext cx="2096031" cy="2108014"/>
          </a:xfrm>
          <a:prstGeom prst="rect">
            <a:avLst/>
          </a:prstGeom>
        </p:spPr>
      </p:pic>
      <p:pic>
        <p:nvPicPr>
          <p:cNvPr id="5" name="Picture 4" descr="johnny said he will would like to be a ghost he did not specify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280" y="4536480"/>
            <a:ext cx="1522095" cy="194052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0000" t="43766" r="45200" b="5671"/>
          <a:stretch/>
        </p:blipFill>
        <p:spPr>
          <a:xfrm>
            <a:off x="36445" y="2116428"/>
            <a:ext cx="1280160" cy="1112520"/>
          </a:xfrm>
          <a:prstGeom prst="rect">
            <a:avLst/>
          </a:prstGeom>
        </p:spPr>
      </p:pic>
      <p:pic>
        <p:nvPicPr>
          <p:cNvPr id="9" name="Picture 2" descr="https://acovadameiga.files.wordpress.com/2012/06/figa-g.jpg">
            <a:hlinkClick r:id="rId5"/>
          </p:cNvPr>
          <p:cNvPicPr>
            <a:picLocks noChangeAspect="1" noChangeArrowheads="1"/>
          </p:cNvPicPr>
          <p:nvPr/>
        </p:nvPicPr>
        <p:blipFill>
          <a:blip r:embed="rId6" cstate="print"/>
          <a:srcRect/>
          <a:stretch>
            <a:fillRect/>
          </a:stretch>
        </p:blipFill>
        <p:spPr bwMode="auto">
          <a:xfrm>
            <a:off x="289315" y="3519751"/>
            <a:ext cx="1097770" cy="1097770"/>
          </a:xfrm>
          <a:prstGeom prst="rect">
            <a:avLst/>
          </a:prstGeom>
          <a:noFill/>
        </p:spPr>
      </p:pic>
    </p:spTree>
    <p:extLst>
      <p:ext uri="{BB962C8B-B14F-4D97-AF65-F5344CB8AC3E}">
        <p14:creationId xmlns:p14="http://schemas.microsoft.com/office/powerpoint/2010/main" val="61593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 calcmode="lin" valueType="num">
                                      <p:cBhvr additive="base">
                                        <p:cTn id="2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1"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childTnLst>
                                </p:cTn>
                              </p:par>
                              <p:par>
                                <p:cTn id="42" presetID="4" presetClass="path" presetSubtype="0" accel="50000" decel="50000" fill="hold" nodeType="withEffect">
                                  <p:stCondLst>
                                    <p:cond delay="0"/>
                                  </p:stCondLst>
                                  <p:childTnLst>
                                    <p:animMotion origin="layout" path="M -0.53463 -0.61852 L -0.23177 -0.61852 L -0.07864 -0.23681 L -0.23177 0.14143 L -0.53463 0.14143 L -0.68737 -0.23681 L -0.53463 -0.61852 Z " pathEditMode="relative" rAng="0" ptsTypes="AAAAAAA">
                                      <p:cBhvr>
                                        <p:cTn id="43" dur="2000" fill="hold"/>
                                        <p:tgtEl>
                                          <p:spTgt spid="5"/>
                                        </p:tgtEl>
                                        <p:attrNameLst>
                                          <p:attrName>ppt_x</p:attrName>
                                          <p:attrName>ppt_y</p:attrName>
                                        </p:attrNameLst>
                                      </p:cBhvr>
                                      <p:rCtr x="15156" y="379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838200" y="365125"/>
            <a:ext cx="10515600" cy="640715"/>
          </a:xfrm>
        </p:spPr>
        <p:txBody>
          <a:bodyPr>
            <a:normAutofit/>
          </a:bodyPr>
          <a:lstStyle/>
          <a:p>
            <a:pPr eaLnBrk="1" hangingPunct="1"/>
            <a:r>
              <a:rPr lang="en-US" altLang="en-US" sz="3600" b="1" dirty="0"/>
              <a:t>The Big Lie that covers up events from 12 years ago</a:t>
            </a:r>
            <a:r>
              <a:rPr lang="en-US" altLang="en-US" sz="3600" dirty="0"/>
              <a:t>…</a:t>
            </a:r>
          </a:p>
        </p:txBody>
      </p:sp>
      <p:sp>
        <p:nvSpPr>
          <p:cNvPr id="3" name="Content Placeholder 2"/>
          <p:cNvSpPr>
            <a:spLocks noGrp="1"/>
          </p:cNvSpPr>
          <p:nvPr>
            <p:ph idx="1"/>
          </p:nvPr>
        </p:nvSpPr>
        <p:spPr>
          <a:xfrm>
            <a:off x="838200" y="1008697"/>
            <a:ext cx="10515600" cy="1424939"/>
          </a:xfrm>
        </p:spPr>
        <p:txBody>
          <a:bodyPr/>
          <a:lstStyle/>
          <a:p>
            <a:pPr eaLnBrk="1" hangingPunct="1">
              <a:defRPr/>
            </a:pPr>
            <a:r>
              <a:rPr lang="en-US" dirty="0"/>
              <a:t>Captain Sousa drowned after the </a:t>
            </a:r>
            <a:r>
              <a:rPr lang="en-US" dirty="0" err="1"/>
              <a:t>Xurelo</a:t>
            </a:r>
            <a:r>
              <a:rPr lang="en-US" dirty="0"/>
              <a:t> capsized during a big storm while trying to return to </a:t>
            </a:r>
            <a:r>
              <a:rPr lang="en-US" dirty="0" err="1"/>
              <a:t>Panxón</a:t>
            </a:r>
            <a:r>
              <a:rPr lang="en-US" dirty="0"/>
              <a:t> and Castelo, Arias, &amp; </a:t>
            </a:r>
            <a:r>
              <a:rPr lang="en-US" dirty="0" err="1"/>
              <a:t>Valverde</a:t>
            </a:r>
            <a:r>
              <a:rPr lang="en-US" dirty="0"/>
              <a:t> swam to shore</a:t>
            </a:r>
          </a:p>
        </p:txBody>
      </p:sp>
      <p:sp>
        <p:nvSpPr>
          <p:cNvPr id="4" name="Title 1"/>
          <p:cNvSpPr txBox="1">
            <a:spLocks/>
          </p:cNvSpPr>
          <p:nvPr/>
        </p:nvSpPr>
        <p:spPr>
          <a:xfrm>
            <a:off x="838200" y="2326956"/>
            <a:ext cx="10515600" cy="7153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dirty="0"/>
              <a:t>Some problems with the story…</a:t>
            </a:r>
          </a:p>
        </p:txBody>
      </p:sp>
      <p:sp>
        <p:nvSpPr>
          <p:cNvPr id="5" name="Content Placeholder 2"/>
          <p:cNvSpPr txBox="1">
            <a:spLocks/>
          </p:cNvSpPr>
          <p:nvPr/>
        </p:nvSpPr>
        <p:spPr>
          <a:xfrm>
            <a:off x="838200" y="3024820"/>
            <a:ext cx="10515600" cy="1603375"/>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dirty="0"/>
              <a:t>Captain Sousa knew a storm was coming </a:t>
            </a:r>
          </a:p>
          <a:p>
            <a:pPr>
              <a:defRPr/>
            </a:pPr>
            <a:r>
              <a:rPr lang="en-US" dirty="0"/>
              <a:t>Why didn’t he  pull into close-by port until storm passed (he had told another captain that he intended to)</a:t>
            </a:r>
          </a:p>
          <a:p>
            <a:pPr>
              <a:defRPr/>
            </a:pPr>
            <a:r>
              <a:rPr lang="en-US" dirty="0"/>
              <a:t>Sousa very experienced and respectful of the sea</a:t>
            </a:r>
          </a:p>
          <a:p>
            <a:pPr>
              <a:defRPr/>
            </a:pPr>
            <a:r>
              <a:rPr lang="en-US" dirty="0"/>
              <a:t>Why didn’t Sousa swim to shore with the three others </a:t>
            </a:r>
          </a:p>
        </p:txBody>
      </p:sp>
      <p:sp>
        <p:nvSpPr>
          <p:cNvPr id="6" name="Title 1"/>
          <p:cNvSpPr txBox="1">
            <a:spLocks/>
          </p:cNvSpPr>
          <p:nvPr/>
        </p:nvSpPr>
        <p:spPr>
          <a:xfrm>
            <a:off x="944880" y="4929498"/>
            <a:ext cx="10515600" cy="7153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en-US" dirty="0"/>
              <a:t>Some answers (?) from </a:t>
            </a:r>
            <a:r>
              <a:rPr lang="en-US" altLang="en-US" dirty="0" err="1"/>
              <a:t>Valverde</a:t>
            </a:r>
            <a:endParaRPr lang="en-US" altLang="en-US" dirty="0"/>
          </a:p>
        </p:txBody>
      </p:sp>
      <p:sp>
        <p:nvSpPr>
          <p:cNvPr id="7" name="Content Placeholder 2"/>
          <p:cNvSpPr txBox="1">
            <a:spLocks/>
          </p:cNvSpPr>
          <p:nvPr/>
        </p:nvSpPr>
        <p:spPr>
          <a:xfrm>
            <a:off x="838200" y="5715306"/>
            <a:ext cx="10515600" cy="98520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dirty="0"/>
              <a:t>Captain Sousa wanted to get home because the hold was full of fish</a:t>
            </a:r>
          </a:p>
          <a:p>
            <a:pPr>
              <a:defRPr/>
            </a:pPr>
            <a:r>
              <a:rPr lang="en-US" dirty="0"/>
              <a:t>Sousa didn’t have time to put his life jacket on</a:t>
            </a:r>
          </a:p>
        </p:txBody>
      </p:sp>
      <p:pic>
        <p:nvPicPr>
          <p:cNvPr id="10242" name="Picture 2" descr="Image result for shipwre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7945" y="1300927"/>
            <a:ext cx="7596110" cy="4785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896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 calcmode="lin" valueType="num">
                                      <p:cBhvr additive="base">
                                        <p:cTn id="4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49" presetClass="entr" presetSubtype="0" decel="100000" fill="hold" nodeType="afterEffect">
                                  <p:stCondLst>
                                    <p:cond delay="0"/>
                                  </p:stCondLst>
                                  <p:childTnLst>
                                    <p:set>
                                      <p:cBhvr>
                                        <p:cTn id="47" dur="1" fill="hold">
                                          <p:stCondLst>
                                            <p:cond delay="0"/>
                                          </p:stCondLst>
                                        </p:cTn>
                                        <p:tgtEl>
                                          <p:spTgt spid="10242"/>
                                        </p:tgtEl>
                                        <p:attrNameLst>
                                          <p:attrName>style.visibility</p:attrName>
                                        </p:attrNameLst>
                                      </p:cBhvr>
                                      <p:to>
                                        <p:strVal val="visible"/>
                                      </p:to>
                                    </p:set>
                                    <p:anim calcmode="lin" valueType="num">
                                      <p:cBhvr>
                                        <p:cTn id="48" dur="500" fill="hold"/>
                                        <p:tgtEl>
                                          <p:spTgt spid="10242"/>
                                        </p:tgtEl>
                                        <p:attrNameLst>
                                          <p:attrName>ppt_w</p:attrName>
                                        </p:attrNameLst>
                                      </p:cBhvr>
                                      <p:tavLst>
                                        <p:tav tm="0">
                                          <p:val>
                                            <p:fltVal val="0"/>
                                          </p:val>
                                        </p:tav>
                                        <p:tav tm="100000">
                                          <p:val>
                                            <p:strVal val="#ppt_w"/>
                                          </p:val>
                                        </p:tav>
                                      </p:tavLst>
                                    </p:anim>
                                    <p:anim calcmode="lin" valueType="num">
                                      <p:cBhvr>
                                        <p:cTn id="49" dur="500" fill="hold"/>
                                        <p:tgtEl>
                                          <p:spTgt spid="10242"/>
                                        </p:tgtEl>
                                        <p:attrNameLst>
                                          <p:attrName>ppt_h</p:attrName>
                                        </p:attrNameLst>
                                      </p:cBhvr>
                                      <p:tavLst>
                                        <p:tav tm="0">
                                          <p:val>
                                            <p:fltVal val="0"/>
                                          </p:val>
                                        </p:tav>
                                        <p:tav tm="100000">
                                          <p:val>
                                            <p:strVal val="#ppt_h"/>
                                          </p:val>
                                        </p:tav>
                                      </p:tavLst>
                                    </p:anim>
                                    <p:anim calcmode="lin" valueType="num">
                                      <p:cBhvr>
                                        <p:cTn id="50" dur="500" fill="hold"/>
                                        <p:tgtEl>
                                          <p:spTgt spid="10242"/>
                                        </p:tgtEl>
                                        <p:attrNameLst>
                                          <p:attrName>style.rotation</p:attrName>
                                        </p:attrNameLst>
                                      </p:cBhvr>
                                      <p:tavLst>
                                        <p:tav tm="0">
                                          <p:val>
                                            <p:fltVal val="360"/>
                                          </p:val>
                                        </p:tav>
                                        <p:tav tm="100000">
                                          <p:val>
                                            <p:fltVal val="0"/>
                                          </p:val>
                                        </p:tav>
                                      </p:tavLst>
                                    </p:anim>
                                    <p:animEffect transition="in" filter="fade">
                                      <p:cBhvr>
                                        <p:cTn id="51" dur="500"/>
                                        <p:tgtEl>
                                          <p:spTgt spid="10242"/>
                                        </p:tgtEl>
                                      </p:cBhvr>
                                    </p:animEffect>
                                  </p:childTnLst>
                                </p:cTn>
                              </p:par>
                            </p:childTnLst>
                          </p:cTn>
                        </p:par>
                        <p:par>
                          <p:cTn id="52" fill="hold">
                            <p:stCondLst>
                              <p:cond delay="1000"/>
                            </p:stCondLst>
                            <p:childTnLst>
                              <p:par>
                                <p:cTn id="53" presetID="8" presetClass="emph" presetSubtype="0" fill="hold" nodeType="afterEffect">
                                  <p:stCondLst>
                                    <p:cond delay="0"/>
                                  </p:stCondLst>
                                  <p:childTnLst>
                                    <p:animRot by="21600000">
                                      <p:cBhvr>
                                        <p:cTn id="54" dur="2000" fill="hold"/>
                                        <p:tgtEl>
                                          <p:spTgt spid="102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68680" y="152400"/>
            <a:ext cx="10332720" cy="685801"/>
          </a:xfrm>
        </p:spPr>
        <p:txBody>
          <a:bodyPr>
            <a:normAutofit fontScale="90000"/>
          </a:bodyPr>
          <a:lstStyle/>
          <a:p>
            <a:pPr eaLnBrk="1" hangingPunct="1"/>
            <a:r>
              <a:rPr lang="en-US" altLang="en-US" dirty="0"/>
              <a:t>The survivors of the </a:t>
            </a:r>
            <a:r>
              <a:rPr lang="en-US" altLang="en-US" dirty="0" err="1"/>
              <a:t>Xurelo</a:t>
            </a:r>
            <a:r>
              <a:rPr lang="en-US" altLang="en-US" dirty="0"/>
              <a:t>: main suspects</a:t>
            </a:r>
          </a:p>
        </p:txBody>
      </p:sp>
      <p:graphicFrame>
        <p:nvGraphicFramePr>
          <p:cNvPr id="4" name="Content Placeholder 3"/>
          <p:cNvGraphicFramePr>
            <a:graphicFrameLocks noGrp="1"/>
          </p:cNvGraphicFramePr>
          <p:nvPr>
            <p:ph idx="1"/>
            <p:extLst/>
          </p:nvPr>
        </p:nvGraphicFramePr>
        <p:xfrm>
          <a:off x="426720" y="838201"/>
          <a:ext cx="11033760" cy="4581411"/>
        </p:xfrm>
        <a:graphic>
          <a:graphicData uri="http://schemas.openxmlformats.org/drawingml/2006/table">
            <a:tbl>
              <a:tblPr firstRow="1" bandRow="1">
                <a:tableStyleId>{5C22544A-7EE6-4342-B048-85BDC9FD1C3A}</a:tableStyleId>
              </a:tblPr>
              <a:tblGrid>
                <a:gridCol w="2392680">
                  <a:extLst>
                    <a:ext uri="{9D8B030D-6E8A-4147-A177-3AD203B41FA5}">
                      <a16:colId xmlns:a16="http://schemas.microsoft.com/office/drawing/2014/main" val="20000"/>
                    </a:ext>
                  </a:extLst>
                </a:gridCol>
                <a:gridCol w="7970520">
                  <a:extLst>
                    <a:ext uri="{9D8B030D-6E8A-4147-A177-3AD203B41FA5}">
                      <a16:colId xmlns:a16="http://schemas.microsoft.com/office/drawing/2014/main" val="20001"/>
                    </a:ext>
                  </a:extLst>
                </a:gridCol>
                <a:gridCol w="670560">
                  <a:extLst>
                    <a:ext uri="{9D8B030D-6E8A-4147-A177-3AD203B41FA5}">
                      <a16:colId xmlns:a16="http://schemas.microsoft.com/office/drawing/2014/main" val="20002"/>
                    </a:ext>
                  </a:extLst>
                </a:gridCol>
              </a:tblGrid>
              <a:tr h="863367">
                <a:tc>
                  <a:txBody>
                    <a:bodyPr/>
                    <a:lstStyle/>
                    <a:p>
                      <a:r>
                        <a:rPr lang="en-US" sz="1800" dirty="0"/>
                        <a:t>name</a:t>
                      </a:r>
                    </a:p>
                  </a:txBody>
                  <a:tcPr marT="45708" marB="45708"/>
                </a:tc>
                <a:tc>
                  <a:txBody>
                    <a:bodyPr/>
                    <a:lstStyle/>
                    <a:p>
                      <a:r>
                        <a:rPr lang="en-US" sz="1800" dirty="0"/>
                        <a:t>For the past 12 years…</a:t>
                      </a:r>
                    </a:p>
                  </a:txBody>
                  <a:tcPr marT="45708" marB="45708"/>
                </a:tc>
                <a:tc>
                  <a:txBody>
                    <a:bodyPr/>
                    <a:lstStyle/>
                    <a:p>
                      <a:endParaRPr lang="en-US" sz="1800" dirty="0"/>
                    </a:p>
                  </a:txBody>
                  <a:tcPr marT="45708" marB="45708"/>
                </a:tc>
                <a:extLst>
                  <a:ext uri="{0D108BD9-81ED-4DB2-BD59-A6C34878D82A}">
                    <a16:rowId xmlns:a16="http://schemas.microsoft.com/office/drawing/2014/main" val="10000"/>
                  </a:ext>
                </a:extLst>
              </a:tr>
              <a:tr h="828272">
                <a:tc>
                  <a:txBody>
                    <a:bodyPr/>
                    <a:lstStyle/>
                    <a:p>
                      <a:r>
                        <a:rPr lang="en-US" sz="2800" dirty="0"/>
                        <a:t>Captain Sousa</a:t>
                      </a:r>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1"/>
                  </a:ext>
                </a:extLst>
              </a:tr>
              <a:tr h="518651">
                <a:tc>
                  <a:txBody>
                    <a:bodyPr/>
                    <a:lstStyle/>
                    <a:p>
                      <a:r>
                        <a:rPr lang="en-US" sz="2800" dirty="0"/>
                        <a:t>Gerardo Sousa</a:t>
                      </a:r>
                      <a:r>
                        <a:rPr lang="en-US" sz="2800" baseline="0" dirty="0"/>
                        <a:t> (son)</a:t>
                      </a:r>
                      <a:endParaRPr lang="en-US" sz="2800" dirty="0"/>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2"/>
                  </a:ext>
                </a:extLst>
              </a:tr>
              <a:tr h="1081549">
                <a:tc>
                  <a:txBody>
                    <a:bodyPr/>
                    <a:lstStyle/>
                    <a:p>
                      <a:r>
                        <a:rPr lang="en-US" sz="2800" dirty="0"/>
                        <a:t>Arias</a:t>
                      </a:r>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3"/>
                  </a:ext>
                </a:extLst>
              </a:tr>
              <a:tr h="863367">
                <a:tc>
                  <a:txBody>
                    <a:bodyPr/>
                    <a:lstStyle/>
                    <a:p>
                      <a:r>
                        <a:rPr lang="en-US" sz="2800" dirty="0" err="1"/>
                        <a:t>Valverde</a:t>
                      </a:r>
                      <a:endParaRPr lang="en-US" sz="2800" dirty="0"/>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840279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68680" y="152400"/>
            <a:ext cx="10332720" cy="685801"/>
          </a:xfrm>
        </p:spPr>
        <p:txBody>
          <a:bodyPr>
            <a:normAutofit fontScale="90000"/>
          </a:bodyPr>
          <a:lstStyle/>
          <a:p>
            <a:pPr eaLnBrk="1" hangingPunct="1"/>
            <a:r>
              <a:rPr lang="en-US" altLang="en-US" dirty="0"/>
              <a:t>The survivors of the </a:t>
            </a:r>
            <a:r>
              <a:rPr lang="en-US" altLang="en-US" dirty="0" err="1"/>
              <a:t>Xurelo</a:t>
            </a:r>
            <a:r>
              <a:rPr lang="en-US" altLang="en-US" dirty="0"/>
              <a:t>: main suspects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46154279"/>
              </p:ext>
            </p:extLst>
          </p:nvPr>
        </p:nvGraphicFramePr>
        <p:xfrm>
          <a:off x="426720" y="838201"/>
          <a:ext cx="11033760" cy="4662900"/>
        </p:xfrm>
        <a:graphic>
          <a:graphicData uri="http://schemas.openxmlformats.org/drawingml/2006/table">
            <a:tbl>
              <a:tblPr firstRow="1" bandRow="1">
                <a:tableStyleId>{5C22544A-7EE6-4342-B048-85BDC9FD1C3A}</a:tableStyleId>
              </a:tblPr>
              <a:tblGrid>
                <a:gridCol w="2392680">
                  <a:extLst>
                    <a:ext uri="{9D8B030D-6E8A-4147-A177-3AD203B41FA5}">
                      <a16:colId xmlns:a16="http://schemas.microsoft.com/office/drawing/2014/main" val="20000"/>
                    </a:ext>
                  </a:extLst>
                </a:gridCol>
                <a:gridCol w="7970520">
                  <a:extLst>
                    <a:ext uri="{9D8B030D-6E8A-4147-A177-3AD203B41FA5}">
                      <a16:colId xmlns:a16="http://schemas.microsoft.com/office/drawing/2014/main" val="20001"/>
                    </a:ext>
                  </a:extLst>
                </a:gridCol>
                <a:gridCol w="670560">
                  <a:extLst>
                    <a:ext uri="{9D8B030D-6E8A-4147-A177-3AD203B41FA5}">
                      <a16:colId xmlns:a16="http://schemas.microsoft.com/office/drawing/2014/main" val="20002"/>
                    </a:ext>
                  </a:extLst>
                </a:gridCol>
              </a:tblGrid>
              <a:tr h="863367">
                <a:tc>
                  <a:txBody>
                    <a:bodyPr/>
                    <a:lstStyle/>
                    <a:p>
                      <a:r>
                        <a:rPr lang="en-US" sz="1800" dirty="0"/>
                        <a:t>name</a:t>
                      </a:r>
                    </a:p>
                  </a:txBody>
                  <a:tcPr marT="45708" marB="45708"/>
                </a:tc>
                <a:tc>
                  <a:txBody>
                    <a:bodyPr/>
                    <a:lstStyle/>
                    <a:p>
                      <a:r>
                        <a:rPr lang="en-US" sz="1800" dirty="0"/>
                        <a:t>For the past 12 years…</a:t>
                      </a:r>
                    </a:p>
                  </a:txBody>
                  <a:tcPr marT="45708" marB="45708"/>
                </a:tc>
                <a:tc>
                  <a:txBody>
                    <a:bodyPr/>
                    <a:lstStyle/>
                    <a:p>
                      <a:endParaRPr lang="en-US" sz="1800" dirty="0"/>
                    </a:p>
                  </a:txBody>
                  <a:tcPr marT="45708" marB="45708"/>
                </a:tc>
                <a:extLst>
                  <a:ext uri="{0D108BD9-81ED-4DB2-BD59-A6C34878D82A}">
                    <a16:rowId xmlns:a16="http://schemas.microsoft.com/office/drawing/2014/main" val="10000"/>
                  </a:ext>
                </a:extLst>
              </a:tr>
              <a:tr h="828272">
                <a:tc>
                  <a:txBody>
                    <a:bodyPr/>
                    <a:lstStyle/>
                    <a:p>
                      <a:r>
                        <a:rPr lang="en-US" sz="2800" dirty="0"/>
                        <a:t>Captain Sousa</a:t>
                      </a:r>
                    </a:p>
                  </a:txBody>
                  <a:tcPr marT="45708" marB="45708"/>
                </a:tc>
                <a:tc>
                  <a:txBody>
                    <a:bodyPr/>
                    <a:lstStyle/>
                    <a:p>
                      <a:r>
                        <a:rPr lang="en-US" sz="2800" dirty="0"/>
                        <a:t>Dead, but recently</a:t>
                      </a:r>
                      <a:r>
                        <a:rPr lang="en-US" sz="2800" baseline="0" dirty="0"/>
                        <a:t> has made appearances</a:t>
                      </a:r>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1"/>
                  </a:ext>
                </a:extLst>
              </a:tr>
              <a:tr h="518651">
                <a:tc>
                  <a:txBody>
                    <a:bodyPr/>
                    <a:lstStyle/>
                    <a:p>
                      <a:r>
                        <a:rPr lang="en-US" sz="2800" dirty="0"/>
                        <a:t>Gerardo Sousa</a:t>
                      </a:r>
                      <a:r>
                        <a:rPr lang="en-US" sz="2800" baseline="0" dirty="0"/>
                        <a:t> (</a:t>
                      </a:r>
                      <a:r>
                        <a:rPr lang="en-US" sz="2800" dirty="0"/>
                        <a:t>son)</a:t>
                      </a:r>
                    </a:p>
                  </a:txBody>
                  <a:tcPr marT="45708" marB="45708"/>
                </a:tc>
                <a:tc>
                  <a:txBody>
                    <a:bodyPr/>
                    <a:lstStyle/>
                    <a:p>
                      <a:r>
                        <a:rPr lang="en-US" sz="2800" dirty="0"/>
                        <a:t>Left town years ago; works as sound technician in Barcelona</a:t>
                      </a:r>
                    </a:p>
                  </a:txBody>
                  <a:tcPr marT="45708" marB="45708"/>
                </a:tc>
                <a:tc>
                  <a:txBody>
                    <a:bodyPr/>
                    <a:lstStyle/>
                    <a:p>
                      <a:endParaRPr lang="en-US" sz="1800" dirty="0"/>
                    </a:p>
                  </a:txBody>
                  <a:tcPr marT="45708" marB="45708"/>
                </a:tc>
                <a:extLst>
                  <a:ext uri="{0D108BD9-81ED-4DB2-BD59-A6C34878D82A}">
                    <a16:rowId xmlns:a16="http://schemas.microsoft.com/office/drawing/2014/main" val="10002"/>
                  </a:ext>
                </a:extLst>
              </a:tr>
              <a:tr h="1081549">
                <a:tc>
                  <a:txBody>
                    <a:bodyPr/>
                    <a:lstStyle/>
                    <a:p>
                      <a:r>
                        <a:rPr lang="en-US" sz="2800" dirty="0"/>
                        <a:t>Arias</a:t>
                      </a:r>
                    </a:p>
                  </a:txBody>
                  <a:tcPr marT="45708" marB="45708"/>
                </a:tc>
                <a:tc>
                  <a:txBody>
                    <a:bodyPr/>
                    <a:lstStyle/>
                    <a:p>
                      <a:r>
                        <a:rPr lang="en-US" sz="2800" dirty="0"/>
                        <a:t>Worked</a:t>
                      </a:r>
                      <a:r>
                        <a:rPr lang="en-US" sz="2800" baseline="0" dirty="0"/>
                        <a:t> abroad on an oil rig in North Sea; returned to </a:t>
                      </a:r>
                      <a:r>
                        <a:rPr lang="en-US" sz="2800" baseline="0" dirty="0" err="1"/>
                        <a:t>Panxón</a:t>
                      </a:r>
                      <a:r>
                        <a:rPr lang="en-US" sz="2800" baseline="0" dirty="0"/>
                        <a:t> 2-3 years ago; fishes crustaceans</a:t>
                      </a:r>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3"/>
                  </a:ext>
                </a:extLst>
              </a:tr>
              <a:tr h="863367">
                <a:tc>
                  <a:txBody>
                    <a:bodyPr/>
                    <a:lstStyle/>
                    <a:p>
                      <a:r>
                        <a:rPr lang="en-US" sz="2800" dirty="0" err="1"/>
                        <a:t>Valverde</a:t>
                      </a:r>
                      <a:endParaRPr lang="en-US" sz="2800" dirty="0"/>
                    </a:p>
                  </a:txBody>
                  <a:tcPr marT="45708" marB="45708"/>
                </a:tc>
                <a:tc>
                  <a:txBody>
                    <a:bodyPr/>
                    <a:lstStyle/>
                    <a:p>
                      <a:r>
                        <a:rPr lang="en-US" sz="2800" dirty="0"/>
                        <a:t>Developer; tourism;  big house;</a:t>
                      </a:r>
                      <a:r>
                        <a:rPr lang="en-US" sz="2800" baseline="0" dirty="0"/>
                        <a:t> beautiful </a:t>
                      </a:r>
                      <a:r>
                        <a:rPr lang="en-US" sz="2800" baseline="0" dirty="0" err="1"/>
                        <a:t>Madrileña</a:t>
                      </a:r>
                      <a:r>
                        <a:rPr lang="en-US" sz="2800" baseline="0" dirty="0"/>
                        <a:t> wife; beginning a vineyard</a:t>
                      </a:r>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45024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68680" y="152400"/>
            <a:ext cx="10332720" cy="685801"/>
          </a:xfrm>
        </p:spPr>
        <p:txBody>
          <a:bodyPr>
            <a:normAutofit fontScale="90000"/>
          </a:bodyPr>
          <a:lstStyle/>
          <a:p>
            <a:pPr eaLnBrk="1" hangingPunct="1"/>
            <a:r>
              <a:rPr lang="en-US" altLang="en-US" dirty="0"/>
              <a:t>The survivors of the </a:t>
            </a:r>
            <a:r>
              <a:rPr lang="en-US" altLang="en-US" dirty="0" err="1"/>
              <a:t>Xurelo</a:t>
            </a:r>
            <a:r>
              <a:rPr lang="en-US" altLang="en-US" dirty="0"/>
              <a:t>: main suspects</a:t>
            </a:r>
          </a:p>
        </p:txBody>
      </p:sp>
      <p:graphicFrame>
        <p:nvGraphicFramePr>
          <p:cNvPr id="4" name="Content Placeholder 3"/>
          <p:cNvGraphicFramePr>
            <a:graphicFrameLocks noGrp="1"/>
          </p:cNvGraphicFramePr>
          <p:nvPr>
            <p:ph idx="1"/>
            <p:extLst/>
          </p:nvPr>
        </p:nvGraphicFramePr>
        <p:xfrm>
          <a:off x="426720" y="838201"/>
          <a:ext cx="11033760" cy="4581411"/>
        </p:xfrm>
        <a:graphic>
          <a:graphicData uri="http://schemas.openxmlformats.org/drawingml/2006/table">
            <a:tbl>
              <a:tblPr firstRow="1" bandRow="1">
                <a:tableStyleId>{5C22544A-7EE6-4342-B048-85BDC9FD1C3A}</a:tableStyleId>
              </a:tblPr>
              <a:tblGrid>
                <a:gridCol w="2392680">
                  <a:extLst>
                    <a:ext uri="{9D8B030D-6E8A-4147-A177-3AD203B41FA5}">
                      <a16:colId xmlns:a16="http://schemas.microsoft.com/office/drawing/2014/main" val="20000"/>
                    </a:ext>
                  </a:extLst>
                </a:gridCol>
                <a:gridCol w="7970520">
                  <a:extLst>
                    <a:ext uri="{9D8B030D-6E8A-4147-A177-3AD203B41FA5}">
                      <a16:colId xmlns:a16="http://schemas.microsoft.com/office/drawing/2014/main" val="20001"/>
                    </a:ext>
                  </a:extLst>
                </a:gridCol>
                <a:gridCol w="670560">
                  <a:extLst>
                    <a:ext uri="{9D8B030D-6E8A-4147-A177-3AD203B41FA5}">
                      <a16:colId xmlns:a16="http://schemas.microsoft.com/office/drawing/2014/main" val="20002"/>
                    </a:ext>
                  </a:extLst>
                </a:gridCol>
              </a:tblGrid>
              <a:tr h="863367">
                <a:tc>
                  <a:txBody>
                    <a:bodyPr/>
                    <a:lstStyle/>
                    <a:p>
                      <a:r>
                        <a:rPr lang="en-US" sz="1800" dirty="0"/>
                        <a:t>name</a:t>
                      </a:r>
                    </a:p>
                  </a:txBody>
                  <a:tcPr marT="45708" marB="45708"/>
                </a:tc>
                <a:tc>
                  <a:txBody>
                    <a:bodyPr/>
                    <a:lstStyle/>
                    <a:p>
                      <a:r>
                        <a:rPr lang="en-US" sz="1800" dirty="0"/>
                        <a:t>Information</a:t>
                      </a:r>
                      <a:r>
                        <a:rPr lang="en-US" sz="1800" baseline="0" dirty="0"/>
                        <a:t> about the wreck</a:t>
                      </a:r>
                      <a:endParaRPr lang="en-US" sz="1800" dirty="0"/>
                    </a:p>
                  </a:txBody>
                  <a:tcPr marT="45708" marB="45708"/>
                </a:tc>
                <a:tc>
                  <a:txBody>
                    <a:bodyPr/>
                    <a:lstStyle/>
                    <a:p>
                      <a:endParaRPr lang="en-US" sz="1800" dirty="0"/>
                    </a:p>
                  </a:txBody>
                  <a:tcPr marT="45708" marB="45708"/>
                </a:tc>
                <a:extLst>
                  <a:ext uri="{0D108BD9-81ED-4DB2-BD59-A6C34878D82A}">
                    <a16:rowId xmlns:a16="http://schemas.microsoft.com/office/drawing/2014/main" val="10000"/>
                  </a:ext>
                </a:extLst>
              </a:tr>
              <a:tr h="828272">
                <a:tc>
                  <a:txBody>
                    <a:bodyPr/>
                    <a:lstStyle/>
                    <a:p>
                      <a:r>
                        <a:rPr lang="en-US" sz="2800" dirty="0"/>
                        <a:t>Captain Sousa</a:t>
                      </a:r>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1"/>
                  </a:ext>
                </a:extLst>
              </a:tr>
              <a:tr h="518651">
                <a:tc>
                  <a:txBody>
                    <a:bodyPr/>
                    <a:lstStyle/>
                    <a:p>
                      <a:r>
                        <a:rPr lang="en-US" sz="2800" dirty="0"/>
                        <a:t>Gerardo Sousa</a:t>
                      </a:r>
                      <a:r>
                        <a:rPr lang="en-US" sz="2800" baseline="0" dirty="0"/>
                        <a:t> (son)</a:t>
                      </a:r>
                      <a:endParaRPr lang="en-US" sz="2800" dirty="0"/>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2"/>
                  </a:ext>
                </a:extLst>
              </a:tr>
              <a:tr h="1081549">
                <a:tc>
                  <a:txBody>
                    <a:bodyPr/>
                    <a:lstStyle/>
                    <a:p>
                      <a:r>
                        <a:rPr lang="en-US" sz="2800" dirty="0"/>
                        <a:t>Arias</a:t>
                      </a:r>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3"/>
                  </a:ext>
                </a:extLst>
              </a:tr>
              <a:tr h="863367">
                <a:tc>
                  <a:txBody>
                    <a:bodyPr/>
                    <a:lstStyle/>
                    <a:p>
                      <a:r>
                        <a:rPr lang="en-US" sz="2800" dirty="0" err="1"/>
                        <a:t>Valverde</a:t>
                      </a:r>
                      <a:endParaRPr lang="en-US" sz="2800" dirty="0"/>
                    </a:p>
                  </a:txBody>
                  <a:tcPr marT="45708" marB="45708"/>
                </a:tc>
                <a:tc>
                  <a:txBody>
                    <a:bodyPr/>
                    <a:lstStyle/>
                    <a:p>
                      <a:endParaRPr lang="en-US" sz="2800" dirty="0"/>
                    </a:p>
                  </a:txBody>
                  <a:tcPr marT="45708" marB="45708"/>
                </a:tc>
                <a:tc>
                  <a:txBody>
                    <a:bodyPr/>
                    <a:lstStyle/>
                    <a:p>
                      <a:endParaRPr lang="en-US" sz="1800" dirty="0"/>
                    </a:p>
                  </a:txBody>
                  <a:tcPr marT="45708" marB="45708"/>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660189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868680" y="152400"/>
            <a:ext cx="10332720" cy="685801"/>
          </a:xfrm>
        </p:spPr>
        <p:txBody>
          <a:bodyPr>
            <a:normAutofit fontScale="90000"/>
          </a:bodyPr>
          <a:lstStyle/>
          <a:p>
            <a:pPr eaLnBrk="1" hangingPunct="1"/>
            <a:r>
              <a:rPr lang="en-US" altLang="en-US" dirty="0"/>
              <a:t>The survivors of the </a:t>
            </a:r>
            <a:r>
              <a:rPr lang="en-US" altLang="en-US" dirty="0" err="1"/>
              <a:t>Xurelo</a:t>
            </a:r>
            <a:r>
              <a:rPr lang="en-US" altLang="en-US" dirty="0"/>
              <a:t>: main suspects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74866159"/>
              </p:ext>
            </p:extLst>
          </p:nvPr>
        </p:nvGraphicFramePr>
        <p:xfrm>
          <a:off x="426720" y="1082041"/>
          <a:ext cx="11567160" cy="5333975"/>
        </p:xfrm>
        <a:graphic>
          <a:graphicData uri="http://schemas.openxmlformats.org/drawingml/2006/table">
            <a:tbl>
              <a:tblPr firstRow="1" bandRow="1">
                <a:tableStyleId>{5C22544A-7EE6-4342-B048-85BDC9FD1C3A}</a:tableStyleId>
              </a:tblPr>
              <a:tblGrid>
                <a:gridCol w="2670653">
                  <a:extLst>
                    <a:ext uri="{9D8B030D-6E8A-4147-A177-3AD203B41FA5}">
                      <a16:colId xmlns:a16="http://schemas.microsoft.com/office/drawing/2014/main" val="20000"/>
                    </a:ext>
                  </a:extLst>
                </a:gridCol>
                <a:gridCol w="8896507">
                  <a:extLst>
                    <a:ext uri="{9D8B030D-6E8A-4147-A177-3AD203B41FA5}">
                      <a16:colId xmlns:a16="http://schemas.microsoft.com/office/drawing/2014/main" val="20001"/>
                    </a:ext>
                  </a:extLst>
                </a:gridCol>
              </a:tblGrid>
              <a:tr h="863367">
                <a:tc>
                  <a:txBody>
                    <a:bodyPr/>
                    <a:lstStyle/>
                    <a:p>
                      <a:r>
                        <a:rPr lang="en-US" sz="1800" dirty="0"/>
                        <a:t>name</a:t>
                      </a:r>
                    </a:p>
                  </a:txBody>
                  <a:tcPr marT="45708" marB="45708"/>
                </a:tc>
                <a:tc>
                  <a:txBody>
                    <a:bodyPr/>
                    <a:lstStyle/>
                    <a:p>
                      <a:r>
                        <a:rPr lang="en-US" sz="1800" dirty="0"/>
                        <a:t>Information</a:t>
                      </a:r>
                      <a:r>
                        <a:rPr lang="en-US" sz="1800" baseline="0" dirty="0"/>
                        <a:t> about the wreck</a:t>
                      </a:r>
                      <a:endParaRPr lang="en-US" sz="1800" dirty="0"/>
                    </a:p>
                  </a:txBody>
                  <a:tcPr marT="45708" marB="45708"/>
                </a:tc>
                <a:extLst>
                  <a:ext uri="{0D108BD9-81ED-4DB2-BD59-A6C34878D82A}">
                    <a16:rowId xmlns:a16="http://schemas.microsoft.com/office/drawing/2014/main" val="10000"/>
                  </a:ext>
                </a:extLst>
              </a:tr>
              <a:tr h="523472">
                <a:tc>
                  <a:txBody>
                    <a:bodyPr/>
                    <a:lstStyle/>
                    <a:p>
                      <a:r>
                        <a:rPr lang="en-US" sz="2800" dirty="0"/>
                        <a:t>Captain Sousa</a:t>
                      </a:r>
                    </a:p>
                  </a:txBody>
                  <a:tcPr marT="45708" marB="45708"/>
                </a:tc>
                <a:tc>
                  <a:txBody>
                    <a:bodyPr/>
                    <a:lstStyle/>
                    <a:p>
                      <a:r>
                        <a:rPr lang="en-US" sz="2800" dirty="0"/>
                        <a:t>……………………………………………………………………………….</a:t>
                      </a:r>
                    </a:p>
                  </a:txBody>
                  <a:tcPr marT="45708" marB="45708"/>
                </a:tc>
                <a:extLst>
                  <a:ext uri="{0D108BD9-81ED-4DB2-BD59-A6C34878D82A}">
                    <a16:rowId xmlns:a16="http://schemas.microsoft.com/office/drawing/2014/main" val="10001"/>
                  </a:ext>
                </a:extLst>
              </a:tr>
              <a:tr h="2286000">
                <a:tc>
                  <a:txBody>
                    <a:bodyPr/>
                    <a:lstStyle/>
                    <a:p>
                      <a:r>
                        <a:rPr lang="en-US" sz="2800" dirty="0"/>
                        <a:t>Gerardo Sousa</a:t>
                      </a:r>
                      <a:r>
                        <a:rPr lang="en-US" sz="2800" baseline="0" dirty="0"/>
                        <a:t> (son)</a:t>
                      </a:r>
                      <a:endParaRPr lang="en-US" sz="2800" dirty="0"/>
                    </a:p>
                  </a:txBody>
                  <a:tcPr marT="45708" marB="45708"/>
                </a:tc>
                <a:tc>
                  <a:txBody>
                    <a:bodyPr/>
                    <a:lstStyle/>
                    <a:p>
                      <a:r>
                        <a:rPr lang="en-US" sz="2800" dirty="0" err="1"/>
                        <a:t>Valverde</a:t>
                      </a:r>
                      <a:r>
                        <a:rPr lang="en-US" sz="2800" dirty="0"/>
                        <a:t> &amp;</a:t>
                      </a:r>
                      <a:r>
                        <a:rPr lang="en-US" sz="2800" baseline="0" dirty="0"/>
                        <a:t> Arias never looked him in the eye after wreck;</a:t>
                      </a:r>
                    </a:p>
                    <a:p>
                      <a:r>
                        <a:rPr lang="en-US" sz="2800" baseline="0" dirty="0"/>
                        <a:t>Cowards- didn’t lift a finger to save his father;</a:t>
                      </a:r>
                    </a:p>
                    <a:p>
                      <a:r>
                        <a:rPr lang="en-US" sz="2800" baseline="0" dirty="0"/>
                        <a:t>2 </a:t>
                      </a:r>
                      <a:r>
                        <a:rPr lang="en-US" sz="2800" baseline="0" dirty="0" err="1"/>
                        <a:t>yrs</a:t>
                      </a:r>
                      <a:r>
                        <a:rPr lang="en-US" sz="2800" baseline="0" dirty="0"/>
                        <a:t> after accident- </a:t>
                      </a:r>
                      <a:r>
                        <a:rPr lang="en-US" sz="2800" baseline="0" dirty="0" err="1"/>
                        <a:t>Xurelo</a:t>
                      </a:r>
                      <a:r>
                        <a:rPr lang="en-US" sz="2800" baseline="0" dirty="0"/>
                        <a:t> spotted out at sea &amp; annually since; </a:t>
                      </a:r>
                      <a:r>
                        <a:rPr lang="en-US" sz="2800" baseline="0" dirty="0" err="1"/>
                        <a:t>Xurelo</a:t>
                      </a:r>
                      <a:r>
                        <a:rPr lang="en-US" sz="2800" baseline="0" dirty="0"/>
                        <a:t> was dynamited &amp; removed from the water years ago</a:t>
                      </a:r>
                    </a:p>
                  </a:txBody>
                  <a:tcPr marT="45708" marB="45708"/>
                </a:tc>
                <a:extLst>
                  <a:ext uri="{0D108BD9-81ED-4DB2-BD59-A6C34878D82A}">
                    <a16:rowId xmlns:a16="http://schemas.microsoft.com/office/drawing/2014/main" val="10002"/>
                  </a:ext>
                </a:extLst>
              </a:tr>
              <a:tr h="716280">
                <a:tc>
                  <a:txBody>
                    <a:bodyPr/>
                    <a:lstStyle/>
                    <a:p>
                      <a:r>
                        <a:rPr lang="en-US" sz="2800" dirty="0"/>
                        <a:t>Arias</a:t>
                      </a:r>
                    </a:p>
                  </a:txBody>
                  <a:tcPr marT="45708" marB="45708"/>
                </a:tc>
                <a:tc>
                  <a:txBody>
                    <a:bodyPr/>
                    <a:lstStyle/>
                    <a:p>
                      <a:r>
                        <a:rPr lang="en-US" sz="2800" dirty="0"/>
                        <a:t>What?  Was I there? I remember</a:t>
                      </a:r>
                      <a:r>
                        <a:rPr lang="en-US" sz="2800" baseline="0" dirty="0"/>
                        <a:t> nothing….</a:t>
                      </a:r>
                      <a:endParaRPr lang="en-US" sz="2800" dirty="0"/>
                    </a:p>
                  </a:txBody>
                  <a:tcPr marT="45708" marB="45708"/>
                </a:tc>
                <a:extLst>
                  <a:ext uri="{0D108BD9-81ED-4DB2-BD59-A6C34878D82A}">
                    <a16:rowId xmlns:a16="http://schemas.microsoft.com/office/drawing/2014/main" val="10003"/>
                  </a:ext>
                </a:extLst>
              </a:tr>
              <a:tr h="863367">
                <a:tc>
                  <a:txBody>
                    <a:bodyPr/>
                    <a:lstStyle/>
                    <a:p>
                      <a:r>
                        <a:rPr lang="en-US" sz="2800" dirty="0" err="1"/>
                        <a:t>Valverde</a:t>
                      </a:r>
                      <a:endParaRPr lang="en-US" sz="2800" dirty="0"/>
                    </a:p>
                  </a:txBody>
                  <a:tcPr marT="45708" marB="4570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t>Sousa</a:t>
                      </a:r>
                      <a:r>
                        <a:rPr lang="en-US" sz="2800" baseline="0" dirty="0"/>
                        <a:t> was heading for home; couldn’t steer clear of the rocks; didn’t have time to put on life-jacket</a:t>
                      </a:r>
                      <a:endParaRPr lang="en-US" sz="2800" dirty="0"/>
                    </a:p>
                  </a:txBody>
                  <a:tcPr marT="45708" marB="45708"/>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71168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057400" y="152400"/>
            <a:ext cx="8229600" cy="579438"/>
          </a:xfrm>
        </p:spPr>
        <p:txBody>
          <a:bodyPr>
            <a:normAutofit fontScale="90000"/>
          </a:bodyPr>
          <a:lstStyle/>
          <a:p>
            <a:pPr eaLnBrk="1" hangingPunct="1"/>
            <a:r>
              <a:rPr lang="en-US" altLang="en-US" dirty="0"/>
              <a:t>The witnesses in </a:t>
            </a:r>
            <a:r>
              <a:rPr lang="en-US" altLang="en-US" dirty="0" err="1"/>
              <a:t>Panxón</a:t>
            </a:r>
            <a:endParaRPr lang="en-US"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25442874"/>
              </p:ext>
            </p:extLst>
          </p:nvPr>
        </p:nvGraphicFramePr>
        <p:xfrm>
          <a:off x="250521" y="883921"/>
          <a:ext cx="11499519" cy="4958284"/>
        </p:xfrm>
        <a:graphic>
          <a:graphicData uri="http://schemas.openxmlformats.org/drawingml/2006/table">
            <a:tbl>
              <a:tblPr firstRow="1" bandRow="1">
                <a:tableStyleId>{5C22544A-7EE6-4342-B048-85BDC9FD1C3A}</a:tableStyleId>
              </a:tblPr>
              <a:tblGrid>
                <a:gridCol w="3513759">
                  <a:extLst>
                    <a:ext uri="{9D8B030D-6E8A-4147-A177-3AD203B41FA5}">
                      <a16:colId xmlns:a16="http://schemas.microsoft.com/office/drawing/2014/main" val="20000"/>
                    </a:ext>
                  </a:extLst>
                </a:gridCol>
                <a:gridCol w="3611880">
                  <a:extLst>
                    <a:ext uri="{9D8B030D-6E8A-4147-A177-3AD203B41FA5}">
                      <a16:colId xmlns:a16="http://schemas.microsoft.com/office/drawing/2014/main" val="20001"/>
                    </a:ext>
                  </a:extLst>
                </a:gridCol>
                <a:gridCol w="4373880">
                  <a:extLst>
                    <a:ext uri="{9D8B030D-6E8A-4147-A177-3AD203B41FA5}">
                      <a16:colId xmlns:a16="http://schemas.microsoft.com/office/drawing/2014/main" val="20002"/>
                    </a:ext>
                  </a:extLst>
                </a:gridCol>
              </a:tblGrid>
              <a:tr h="438965">
                <a:tc>
                  <a:txBody>
                    <a:bodyPr/>
                    <a:lstStyle/>
                    <a:p>
                      <a:r>
                        <a:rPr lang="en-US" sz="1800" dirty="0"/>
                        <a:t>name</a:t>
                      </a:r>
                    </a:p>
                  </a:txBody>
                  <a:tcPr marT="45696" marB="45696"/>
                </a:tc>
                <a:tc>
                  <a:txBody>
                    <a:bodyPr/>
                    <a:lstStyle/>
                    <a:p>
                      <a:r>
                        <a:rPr lang="en-US" sz="1800" dirty="0"/>
                        <a:t>description</a:t>
                      </a:r>
                    </a:p>
                  </a:txBody>
                  <a:tcPr marT="45696" marB="4569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info</a:t>
                      </a:r>
                    </a:p>
                  </a:txBody>
                  <a:tcPr marT="45696" marB="45696"/>
                </a:tc>
                <a:extLst>
                  <a:ext uri="{0D108BD9-81ED-4DB2-BD59-A6C34878D82A}">
                    <a16:rowId xmlns:a16="http://schemas.microsoft.com/office/drawing/2014/main" val="10000"/>
                  </a:ext>
                </a:extLst>
              </a:tr>
              <a:tr h="860531">
                <a:tc>
                  <a:txBody>
                    <a:bodyPr/>
                    <a:lstStyle/>
                    <a:p>
                      <a:pPr algn="l" fontAlgn="b"/>
                      <a:r>
                        <a:rPr lang="en-US" sz="2400" b="0" i="0" u="none" strike="noStrike" dirty="0">
                          <a:solidFill>
                            <a:srgbClr val="000000"/>
                          </a:solidFill>
                          <a:effectLst/>
                          <a:latin typeface="Calibri" panose="020F0502020204030204" pitchFamily="34" charset="0"/>
                        </a:rPr>
                        <a:t>Ernesto </a:t>
                      </a:r>
                      <a:r>
                        <a:rPr lang="en-US" sz="2400" b="0" i="0" u="none" strike="noStrike" dirty="0" err="1">
                          <a:solidFill>
                            <a:srgbClr val="000000"/>
                          </a:solidFill>
                          <a:effectLst/>
                          <a:latin typeface="Calibri" panose="020F0502020204030204" pitchFamily="34" charset="0"/>
                        </a:rPr>
                        <a:t>Hermida</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Super old fisherman</a:t>
                      </a:r>
                    </a:p>
                  </a:txBody>
                  <a:tcPr marT="45696" marB="45696"/>
                </a:tc>
                <a:tc>
                  <a:txBody>
                    <a:bodyPr/>
                    <a:lstStyle/>
                    <a:p>
                      <a:r>
                        <a:rPr lang="en-US" sz="1800" dirty="0"/>
                        <a:t>Last saw Castelo auction Sat, “good boy, kept to himself, had a bad patch”</a:t>
                      </a:r>
                    </a:p>
                  </a:txBody>
                  <a:tcPr marT="45696" marB="45696"/>
                </a:tc>
                <a:extLst>
                  <a:ext uri="{0D108BD9-81ED-4DB2-BD59-A6C34878D82A}">
                    <a16:rowId xmlns:a16="http://schemas.microsoft.com/office/drawing/2014/main" val="10001"/>
                  </a:ext>
                </a:extLst>
              </a:tr>
              <a:tr h="667797">
                <a:tc>
                  <a:txBody>
                    <a:bodyPr/>
                    <a:lstStyle/>
                    <a:p>
                      <a:pPr algn="l" fontAlgn="b"/>
                      <a:r>
                        <a:rPr lang="en-US" sz="2400" b="0" i="0" u="none" strike="noStrike" dirty="0">
                          <a:solidFill>
                            <a:srgbClr val="000000"/>
                          </a:solidFill>
                          <a:effectLst/>
                          <a:latin typeface="Calibri" panose="020F0502020204030204" pitchFamily="34" charset="0"/>
                        </a:rPr>
                        <a:t>Sra. </a:t>
                      </a:r>
                      <a:r>
                        <a:rPr lang="en-US" sz="2400" b="0" i="0" u="none" strike="noStrike" dirty="0" err="1">
                          <a:solidFill>
                            <a:srgbClr val="000000"/>
                          </a:solidFill>
                          <a:effectLst/>
                          <a:latin typeface="Calibri" panose="020F0502020204030204" pitchFamily="34" charset="0"/>
                        </a:rPr>
                        <a:t>Hermida</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Super old wife</a:t>
                      </a:r>
                      <a:r>
                        <a:rPr lang="en-US" sz="1800" baseline="0" dirty="0"/>
                        <a:t> of super old fisherman</a:t>
                      </a:r>
                      <a:endParaRPr lang="en-US" sz="1800" dirty="0"/>
                    </a:p>
                  </a:txBody>
                  <a:tcPr marT="45696" marB="4569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Saw Castelo go out in his boat Sunday morning 6:30AM</a:t>
                      </a:r>
                    </a:p>
                  </a:txBody>
                  <a:tcPr marT="45696" marB="45696"/>
                </a:tc>
                <a:extLst>
                  <a:ext uri="{0D108BD9-81ED-4DB2-BD59-A6C34878D82A}">
                    <a16:rowId xmlns:a16="http://schemas.microsoft.com/office/drawing/2014/main" val="10002"/>
                  </a:ext>
                </a:extLst>
              </a:tr>
              <a:tr h="667797">
                <a:tc>
                  <a:txBody>
                    <a:bodyPr/>
                    <a:lstStyle/>
                    <a:p>
                      <a:pPr algn="l" fontAlgn="b"/>
                      <a:r>
                        <a:rPr lang="en-US" sz="2400" b="0" i="0" u="none" strike="noStrike">
                          <a:solidFill>
                            <a:srgbClr val="000000"/>
                          </a:solidFill>
                          <a:effectLst/>
                          <a:latin typeface="Calibri" panose="020F0502020204030204" pitchFamily="34" charset="0"/>
                        </a:rPr>
                        <a:t>José Arias</a:t>
                      </a:r>
                    </a:p>
                  </a:txBody>
                  <a:tcPr marL="9525" marR="9525" marT="9525" marB="0" anchor="b"/>
                </a:tc>
                <a:tc>
                  <a:txBody>
                    <a:bodyPr/>
                    <a:lstStyle/>
                    <a:p>
                      <a:r>
                        <a:rPr lang="en-US" sz="1800" dirty="0"/>
                        <a:t>Fisherman on </a:t>
                      </a:r>
                      <a:r>
                        <a:rPr lang="en-US" sz="1800" i="1" dirty="0"/>
                        <a:t>Aileen; </a:t>
                      </a:r>
                      <a:r>
                        <a:rPr lang="en-US" sz="1800" i="0" dirty="0"/>
                        <a:t>very big &amp; strong (can flip</a:t>
                      </a:r>
                      <a:r>
                        <a:rPr lang="en-US" sz="1800" i="0" baseline="0" dirty="0"/>
                        <a:t> &amp; carry boat)</a:t>
                      </a:r>
                      <a:endParaRPr lang="en-US" sz="1800" i="0" dirty="0"/>
                    </a:p>
                  </a:txBody>
                  <a:tcPr marT="45696" marB="45696"/>
                </a:tc>
                <a:tc>
                  <a:txBody>
                    <a:bodyPr/>
                    <a:lstStyle/>
                    <a:p>
                      <a:r>
                        <a:rPr lang="en-US" sz="1800" dirty="0"/>
                        <a:t>Last saw Castelo Sat at auction; Sat night</a:t>
                      </a:r>
                      <a:r>
                        <a:rPr lang="en-US" sz="1800" baseline="0" dirty="0"/>
                        <a:t> at </a:t>
                      </a:r>
                      <a:r>
                        <a:rPr lang="en-US" sz="1800" i="1" baseline="0" dirty="0"/>
                        <a:t>Refugio del </a:t>
                      </a:r>
                      <a:r>
                        <a:rPr lang="en-US" sz="1800" i="1" baseline="0" dirty="0" err="1"/>
                        <a:t>Pescador</a:t>
                      </a:r>
                      <a:r>
                        <a:rPr lang="en-US" sz="1800" i="1" baseline="0" dirty="0"/>
                        <a:t>; </a:t>
                      </a:r>
                      <a:r>
                        <a:rPr lang="en-US" sz="1800" i="0" baseline="0" dirty="0"/>
                        <a:t>denies getting threats</a:t>
                      </a:r>
                      <a:endParaRPr lang="en-US" sz="1800" i="0" dirty="0"/>
                    </a:p>
                  </a:txBody>
                  <a:tcPr marT="45696" marB="45696"/>
                </a:tc>
                <a:extLst>
                  <a:ext uri="{0D108BD9-81ED-4DB2-BD59-A6C34878D82A}">
                    <a16:rowId xmlns:a16="http://schemas.microsoft.com/office/drawing/2014/main" val="2068024488"/>
                  </a:ext>
                </a:extLst>
              </a:tr>
              <a:tr h="667797">
                <a:tc>
                  <a:txBody>
                    <a:bodyPr/>
                    <a:lstStyle/>
                    <a:p>
                      <a:pPr algn="l" fontAlgn="b"/>
                      <a:r>
                        <a:rPr lang="en-US" sz="2400" b="0" i="0" u="none" strike="noStrike" dirty="0">
                          <a:solidFill>
                            <a:srgbClr val="000000"/>
                          </a:solidFill>
                          <a:effectLst/>
                          <a:latin typeface="Calibri" panose="020F0502020204030204" pitchFamily="34" charset="0"/>
                        </a:rPr>
                        <a:t>fish auctioneer</a:t>
                      </a:r>
                    </a:p>
                  </a:txBody>
                  <a:tcPr marL="9525" marR="9525" marT="9525" marB="0" anchor="b"/>
                </a:tc>
                <a:tc>
                  <a:txBody>
                    <a:bodyPr/>
                    <a:lstStyle/>
                    <a:p>
                      <a:r>
                        <a:rPr lang="en-US" sz="1800" dirty="0"/>
                        <a:t>Lives in </a:t>
                      </a:r>
                      <a:r>
                        <a:rPr lang="en-US" sz="1800" dirty="0" err="1"/>
                        <a:t>Baiona</a:t>
                      </a:r>
                      <a:endParaRPr lang="en-US" sz="1800" dirty="0"/>
                    </a:p>
                  </a:txBody>
                  <a:tcPr marT="45696" marB="45696"/>
                </a:tc>
                <a:tc>
                  <a:txBody>
                    <a:bodyPr/>
                    <a:lstStyle/>
                    <a:p>
                      <a:r>
                        <a:rPr lang="en-US" sz="1800" dirty="0"/>
                        <a:t>Last saw Castelo at Sat auction; fishing boats can lose license if out on Sat or Sun</a:t>
                      </a:r>
                    </a:p>
                  </a:txBody>
                  <a:tcPr marT="45696" marB="45696"/>
                </a:tc>
                <a:extLst>
                  <a:ext uri="{0D108BD9-81ED-4DB2-BD59-A6C34878D82A}">
                    <a16:rowId xmlns:a16="http://schemas.microsoft.com/office/drawing/2014/main" val="1259982937"/>
                  </a:ext>
                </a:extLst>
              </a:tr>
              <a:tr h="66779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2400" b="0" i="0" u="none" strike="noStrike" dirty="0">
                          <a:solidFill>
                            <a:srgbClr val="000000"/>
                          </a:solidFill>
                          <a:effectLst/>
                          <a:latin typeface="Calibri" panose="020F0502020204030204" pitchFamily="34" charset="0"/>
                        </a:rPr>
                        <a:t>2 pole fishermen</a:t>
                      </a:r>
                    </a:p>
                    <a:p>
                      <a:pPr algn="l" fontAlgn="b"/>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endParaRPr lang="en-US" sz="1800" dirty="0"/>
                    </a:p>
                  </a:txBody>
                  <a:tcPr marT="45696" marB="45696"/>
                </a:tc>
                <a:tc>
                  <a:txBody>
                    <a:bodyPr/>
                    <a:lstStyle/>
                    <a:p>
                      <a:r>
                        <a:rPr lang="en-US" sz="1800" dirty="0"/>
                        <a:t>Castelo was afraid of the captain; he found graffiti</a:t>
                      </a:r>
                      <a:r>
                        <a:rPr lang="en-US" sz="1800" baseline="0" dirty="0"/>
                        <a:t> on his boat- carpenter fixed it</a:t>
                      </a:r>
                      <a:endParaRPr lang="en-US" sz="1800" dirty="0"/>
                    </a:p>
                  </a:txBody>
                  <a:tcPr marT="45696" marB="45696"/>
                </a:tc>
                <a:extLst>
                  <a:ext uri="{0D108BD9-81ED-4DB2-BD59-A6C34878D82A}">
                    <a16:rowId xmlns:a16="http://schemas.microsoft.com/office/drawing/2014/main" val="3107744134"/>
                  </a:ext>
                </a:extLst>
              </a:tr>
              <a:tr h="667797">
                <a:tc>
                  <a:txBody>
                    <a:bodyPr/>
                    <a:lstStyle/>
                    <a:p>
                      <a:pPr algn="l" fontAlgn="b"/>
                      <a:r>
                        <a:rPr lang="en-US" sz="2400" b="0" i="0" u="none" strike="noStrike" dirty="0">
                          <a:solidFill>
                            <a:srgbClr val="000000"/>
                          </a:solidFill>
                          <a:effectLst/>
                          <a:latin typeface="Calibri" panose="020F0502020204030204" pitchFamily="34" charset="0"/>
                        </a:rPr>
                        <a:t>the carpenter</a:t>
                      </a:r>
                    </a:p>
                  </a:txBody>
                  <a:tcPr marL="9525" marR="9525" marT="9525" marB="0" anchor="b"/>
                </a:tc>
                <a:tc>
                  <a:txBody>
                    <a:bodyPr/>
                    <a:lstStyle/>
                    <a:p>
                      <a:r>
                        <a:rPr lang="en-US" sz="1800" dirty="0"/>
                        <a:t>Missing 2 fingers on right hand;</a:t>
                      </a:r>
                      <a:r>
                        <a:rPr lang="en-US" sz="1800" baseline="0" dirty="0"/>
                        <a:t> medium height; thin; reddish beard; youngish</a:t>
                      </a:r>
                      <a:endParaRPr lang="en-US" sz="1800" dirty="0"/>
                    </a:p>
                  </a:txBody>
                  <a:tcPr marT="45696" marB="45696"/>
                </a:tc>
                <a:tc>
                  <a:txBody>
                    <a:bodyPr/>
                    <a:lstStyle/>
                    <a:p>
                      <a:r>
                        <a:rPr lang="en-US" sz="1800" dirty="0"/>
                        <a:t>Last saw Castelo Sat midday; has a ½ built boat for Castelo; Castelo removed graffiti himself</a:t>
                      </a:r>
                      <a:r>
                        <a:rPr lang="en-US" sz="1800" baseline="0" dirty="0"/>
                        <a:t> (MURDERERS &amp; 20/12/96)</a:t>
                      </a:r>
                      <a:endParaRPr lang="en-US" sz="1800" dirty="0"/>
                    </a:p>
                  </a:txBody>
                  <a:tcPr marT="45696" marB="45696"/>
                </a:tc>
                <a:extLst>
                  <a:ext uri="{0D108BD9-81ED-4DB2-BD59-A6C34878D82A}">
                    <a16:rowId xmlns:a16="http://schemas.microsoft.com/office/drawing/2014/main" val="234764580"/>
                  </a:ext>
                </a:extLst>
              </a:tr>
            </a:tbl>
          </a:graphicData>
        </a:graphic>
      </p:graphicFrame>
    </p:spTree>
    <p:extLst>
      <p:ext uri="{BB962C8B-B14F-4D97-AF65-F5344CB8AC3E}">
        <p14:creationId xmlns:p14="http://schemas.microsoft.com/office/powerpoint/2010/main" val="14259552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044700" y="266700"/>
            <a:ext cx="8229600" cy="579438"/>
          </a:xfrm>
        </p:spPr>
        <p:txBody>
          <a:bodyPr>
            <a:normAutofit fontScale="90000"/>
          </a:bodyPr>
          <a:lstStyle/>
          <a:p>
            <a:pPr eaLnBrk="1" hangingPunct="1"/>
            <a:r>
              <a:rPr lang="en-US" altLang="en-US" dirty="0"/>
              <a:t>The witnesses in </a:t>
            </a:r>
            <a:r>
              <a:rPr lang="en-US" altLang="en-US" dirty="0" err="1"/>
              <a:t>Panxón</a:t>
            </a:r>
            <a:endParaRPr lang="en-US"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4134427"/>
              </p:ext>
            </p:extLst>
          </p:nvPr>
        </p:nvGraphicFramePr>
        <p:xfrm>
          <a:off x="210820" y="1049338"/>
          <a:ext cx="11475720" cy="5312810"/>
        </p:xfrm>
        <a:graphic>
          <a:graphicData uri="http://schemas.openxmlformats.org/drawingml/2006/table">
            <a:tbl>
              <a:tblPr firstRow="1" bandRow="1">
                <a:tableStyleId>{5C22544A-7EE6-4342-B048-85BDC9FD1C3A}</a:tableStyleId>
              </a:tblPr>
              <a:tblGrid>
                <a:gridCol w="3489960">
                  <a:extLst>
                    <a:ext uri="{9D8B030D-6E8A-4147-A177-3AD203B41FA5}">
                      <a16:colId xmlns:a16="http://schemas.microsoft.com/office/drawing/2014/main" val="20000"/>
                    </a:ext>
                  </a:extLst>
                </a:gridCol>
                <a:gridCol w="3611880">
                  <a:extLst>
                    <a:ext uri="{9D8B030D-6E8A-4147-A177-3AD203B41FA5}">
                      <a16:colId xmlns:a16="http://schemas.microsoft.com/office/drawing/2014/main" val="20001"/>
                    </a:ext>
                  </a:extLst>
                </a:gridCol>
                <a:gridCol w="4373880">
                  <a:extLst>
                    <a:ext uri="{9D8B030D-6E8A-4147-A177-3AD203B41FA5}">
                      <a16:colId xmlns:a16="http://schemas.microsoft.com/office/drawing/2014/main" val="20002"/>
                    </a:ext>
                  </a:extLst>
                </a:gridCol>
              </a:tblGrid>
              <a:tr h="438965">
                <a:tc>
                  <a:txBody>
                    <a:bodyPr/>
                    <a:lstStyle/>
                    <a:p>
                      <a:r>
                        <a:rPr lang="en-US" sz="1800" dirty="0"/>
                        <a:t>name</a:t>
                      </a:r>
                    </a:p>
                  </a:txBody>
                  <a:tcPr marT="45696" marB="45696"/>
                </a:tc>
                <a:tc>
                  <a:txBody>
                    <a:bodyPr/>
                    <a:lstStyle/>
                    <a:p>
                      <a:r>
                        <a:rPr lang="en-US" sz="1800" dirty="0"/>
                        <a:t>description</a:t>
                      </a:r>
                    </a:p>
                  </a:txBody>
                  <a:tcPr marT="45696" marB="4569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info</a:t>
                      </a:r>
                    </a:p>
                  </a:txBody>
                  <a:tcPr marT="45696" marB="45696"/>
                </a:tc>
                <a:extLst>
                  <a:ext uri="{0D108BD9-81ED-4DB2-BD59-A6C34878D82A}">
                    <a16:rowId xmlns:a16="http://schemas.microsoft.com/office/drawing/2014/main" val="10000"/>
                  </a:ext>
                </a:extLst>
              </a:tr>
              <a:tr h="860531">
                <a:tc>
                  <a:txBody>
                    <a:bodyPr/>
                    <a:lstStyle/>
                    <a:p>
                      <a:pPr algn="l" fontAlgn="b"/>
                      <a:r>
                        <a:rPr lang="en-US" sz="2400" b="0" i="0" u="none" strike="noStrike" dirty="0">
                          <a:solidFill>
                            <a:srgbClr val="000000"/>
                          </a:solidFill>
                          <a:effectLst/>
                          <a:latin typeface="Calibri" panose="020F0502020204030204" pitchFamily="34" charset="0"/>
                        </a:rPr>
                        <a:t>Marcos </a:t>
                      </a:r>
                      <a:r>
                        <a:rPr lang="en-US" sz="2400" b="0" i="0" u="none" strike="noStrike" dirty="0" err="1">
                          <a:solidFill>
                            <a:srgbClr val="000000"/>
                          </a:solidFill>
                          <a:effectLst/>
                          <a:latin typeface="Calibri" panose="020F0502020204030204" pitchFamily="34" charset="0"/>
                        </a:rPr>
                        <a:t>Valverde</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Developer; Lives in rectangular nuclear bunker glass wall house; sloping garden; recently started in wine</a:t>
                      </a:r>
                    </a:p>
                  </a:txBody>
                  <a:tcPr marT="45696" marB="45696"/>
                </a:tc>
                <a:tc>
                  <a:txBody>
                    <a:bodyPr/>
                    <a:lstStyle/>
                    <a:p>
                      <a:r>
                        <a:rPr lang="en-US" sz="1800" dirty="0"/>
                        <a:t>Knows Caldas’ dad from wine-growing seminars</a:t>
                      </a:r>
                    </a:p>
                  </a:txBody>
                  <a:tcPr marT="45696" marB="45696"/>
                </a:tc>
                <a:extLst>
                  <a:ext uri="{0D108BD9-81ED-4DB2-BD59-A6C34878D82A}">
                    <a16:rowId xmlns:a16="http://schemas.microsoft.com/office/drawing/2014/main" val="10001"/>
                  </a:ext>
                </a:extLst>
              </a:tr>
              <a:tr h="667797">
                <a:tc>
                  <a:txBody>
                    <a:bodyPr/>
                    <a:lstStyle/>
                    <a:p>
                      <a:pPr algn="l" fontAlgn="b"/>
                      <a:r>
                        <a:rPr lang="en-US" sz="2400" b="0" i="0" u="none" strike="noStrike" dirty="0">
                          <a:solidFill>
                            <a:srgbClr val="000000"/>
                          </a:solidFill>
                          <a:effectLst/>
                          <a:latin typeface="Calibri" panose="020F0502020204030204" pitchFamily="34" charset="0"/>
                        </a:rPr>
                        <a:t>Sra.  </a:t>
                      </a:r>
                      <a:r>
                        <a:rPr lang="en-US" sz="2400" b="0" i="0" u="none" strike="noStrike" dirty="0" err="1">
                          <a:solidFill>
                            <a:srgbClr val="000000"/>
                          </a:solidFill>
                          <a:effectLst/>
                          <a:latin typeface="Calibri" panose="020F0502020204030204" pitchFamily="34" charset="0"/>
                        </a:rPr>
                        <a:t>Valverde</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dirty="0"/>
                        <a:t>Fancy red car; from Madrid; family used to summer in </a:t>
                      </a:r>
                      <a:r>
                        <a:rPr lang="en-US" dirty="0" err="1"/>
                        <a:t>Panxón</a:t>
                      </a:r>
                      <a:endParaRPr lang="en-US" dirty="0"/>
                    </a:p>
                  </a:txBody>
                  <a:tcPr marT="45696" marB="45696"/>
                </a:tc>
                <a:tc>
                  <a:txBody>
                    <a:bodyPr/>
                    <a:lstStyle/>
                    <a:p>
                      <a:r>
                        <a:rPr lang="en-US" dirty="0" err="1"/>
                        <a:t>Valverde</a:t>
                      </a:r>
                      <a:r>
                        <a:rPr lang="en-US" baseline="0" dirty="0"/>
                        <a:t> pressured architect to sell him the house: “he always achieves what he sets out to do”</a:t>
                      </a:r>
                      <a:endParaRPr lang="en-US" dirty="0"/>
                    </a:p>
                  </a:txBody>
                  <a:tcPr marT="45696" marB="45696"/>
                </a:tc>
                <a:extLst>
                  <a:ext uri="{0D108BD9-81ED-4DB2-BD59-A6C34878D82A}">
                    <a16:rowId xmlns:a16="http://schemas.microsoft.com/office/drawing/2014/main" val="10002"/>
                  </a:ext>
                </a:extLst>
              </a:tr>
              <a:tr h="667797">
                <a:tc>
                  <a:txBody>
                    <a:bodyPr/>
                    <a:lstStyle/>
                    <a:p>
                      <a:pPr algn="l" fontAlgn="b"/>
                      <a:r>
                        <a:rPr lang="en-US" sz="2400" b="0" i="0" u="none" strike="noStrike" dirty="0">
                          <a:solidFill>
                            <a:srgbClr val="000000"/>
                          </a:solidFill>
                          <a:effectLst/>
                          <a:latin typeface="Calibri" panose="020F0502020204030204" pitchFamily="34" charset="0"/>
                        </a:rPr>
                        <a:t>Alicia Castelo</a:t>
                      </a:r>
                    </a:p>
                  </a:txBody>
                  <a:tcPr marL="9525" marR="9525" marT="9525" marB="0" anchor="b"/>
                </a:tc>
                <a:tc>
                  <a:txBody>
                    <a:bodyPr/>
                    <a:lstStyle/>
                    <a:p>
                      <a:r>
                        <a:rPr lang="en-US" sz="1800" dirty="0"/>
                        <a:t>10 years younger than Castelo</a:t>
                      </a:r>
                    </a:p>
                  </a:txBody>
                  <a:tcPr marT="45696" marB="45696"/>
                </a:tc>
                <a:tc>
                  <a:txBody>
                    <a:bodyPr/>
                    <a:lstStyle/>
                    <a:p>
                      <a:r>
                        <a:rPr lang="en-US" sz="1800" dirty="0"/>
                        <a:t>Castelo visited his mother on Friday; was always very</a:t>
                      </a:r>
                      <a:r>
                        <a:rPr lang="en-US" sz="1800" baseline="0" dirty="0"/>
                        <a:t> reserved; quit drugs for his mother; recently stopped whistling</a:t>
                      </a:r>
                      <a:endParaRPr lang="en-US" sz="1800" dirty="0"/>
                    </a:p>
                  </a:txBody>
                  <a:tcPr marT="45696" marB="45696"/>
                </a:tc>
                <a:extLst>
                  <a:ext uri="{0D108BD9-81ED-4DB2-BD59-A6C34878D82A}">
                    <a16:rowId xmlns:a16="http://schemas.microsoft.com/office/drawing/2014/main" val="2068024488"/>
                  </a:ext>
                </a:extLst>
              </a:tr>
              <a:tr h="667797">
                <a:tc>
                  <a:txBody>
                    <a:bodyPr/>
                    <a:lstStyle/>
                    <a:p>
                      <a:pPr algn="l" fontAlgn="b"/>
                      <a:r>
                        <a:rPr lang="en-US" sz="2400" b="0" i="0" u="none" strike="noStrike" dirty="0">
                          <a:solidFill>
                            <a:srgbClr val="000000"/>
                          </a:solidFill>
                          <a:effectLst/>
                          <a:latin typeface="Calibri" panose="020F0502020204030204" pitchFamily="34" charset="0"/>
                        </a:rPr>
                        <a:t>Dr. Manuel </a:t>
                      </a:r>
                      <a:r>
                        <a:rPr lang="en-US" sz="2400" b="0" i="0" u="none" strike="noStrike" dirty="0" err="1">
                          <a:solidFill>
                            <a:srgbClr val="000000"/>
                          </a:solidFill>
                          <a:effectLst/>
                          <a:latin typeface="Calibri" panose="020F0502020204030204" pitchFamily="34" charset="0"/>
                        </a:rPr>
                        <a:t>Trabazo</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Retired doctor; chess; sculpts;</a:t>
                      </a:r>
                      <a:r>
                        <a:rPr lang="en-US" sz="1800" baseline="0" dirty="0"/>
                        <a:t> fishes everyday; “Manuel” of </a:t>
                      </a:r>
                      <a:r>
                        <a:rPr lang="en-US" sz="1800" i="1" baseline="0" dirty="0"/>
                        <a:t>Captains Courageous</a:t>
                      </a:r>
                      <a:r>
                        <a:rPr lang="en-US" sz="1800" baseline="0" dirty="0"/>
                        <a:t> for Caldas; friend of Sousa; friend of Caldas’ father</a:t>
                      </a:r>
                      <a:endParaRPr lang="en-US" sz="1800" dirty="0"/>
                    </a:p>
                  </a:txBody>
                  <a:tcPr marT="45696" marB="45696"/>
                </a:tc>
                <a:tc>
                  <a:txBody>
                    <a:bodyPr/>
                    <a:lstStyle/>
                    <a:p>
                      <a:r>
                        <a:rPr lang="en-US" sz="1800" dirty="0"/>
                        <a:t>Has photo of Sousa; Sousa saved his life from drunken boyfriend of blond in a bar during storm; used </a:t>
                      </a:r>
                      <a:r>
                        <a:rPr lang="en-US" sz="1800" dirty="0" err="1"/>
                        <a:t>macana</a:t>
                      </a:r>
                      <a:r>
                        <a:rPr lang="en-US" sz="1800" dirty="0"/>
                        <a:t> to hit boyfriend; wears on belt in photo</a:t>
                      </a:r>
                    </a:p>
                  </a:txBody>
                  <a:tcPr marT="45696" marB="45696"/>
                </a:tc>
                <a:extLst>
                  <a:ext uri="{0D108BD9-81ED-4DB2-BD59-A6C34878D82A}">
                    <a16:rowId xmlns:a16="http://schemas.microsoft.com/office/drawing/2014/main" val="1259982937"/>
                  </a:ext>
                </a:extLst>
              </a:tr>
              <a:tr h="667797">
                <a:tc>
                  <a:txBody>
                    <a:bodyPr/>
                    <a:lstStyle/>
                    <a:p>
                      <a:pPr algn="l" fontAlgn="b"/>
                      <a:r>
                        <a:rPr lang="en-US" sz="2400" b="0" i="0" u="none" strike="noStrike" dirty="0">
                          <a:solidFill>
                            <a:srgbClr val="000000"/>
                          </a:solidFill>
                          <a:effectLst/>
                          <a:latin typeface="Calibri" panose="020F0502020204030204" pitchFamily="34" charset="0"/>
                        </a:rPr>
                        <a:t>Don Fernando</a:t>
                      </a:r>
                    </a:p>
                  </a:txBody>
                  <a:tcPr marL="9525" marR="9525" marT="9525" marB="0" anchor="b"/>
                </a:tc>
                <a:tc>
                  <a:txBody>
                    <a:bodyPr/>
                    <a:lstStyle/>
                    <a:p>
                      <a:r>
                        <a:rPr lang="en-US" sz="1800" dirty="0"/>
                        <a:t>Village Ex-priest; hobby</a:t>
                      </a:r>
                      <a:r>
                        <a:rPr lang="en-US" sz="1800" baseline="0" dirty="0"/>
                        <a:t> photographing fishermen</a:t>
                      </a:r>
                      <a:endParaRPr lang="en-US" sz="1800" dirty="0"/>
                    </a:p>
                  </a:txBody>
                  <a:tcPr marT="45696" marB="45696"/>
                </a:tc>
                <a:tc>
                  <a:txBody>
                    <a:bodyPr/>
                    <a:lstStyle/>
                    <a:p>
                      <a:r>
                        <a:rPr lang="en-US" sz="1800" dirty="0"/>
                        <a:t>Shows</a:t>
                      </a:r>
                      <a:r>
                        <a:rPr lang="en-US" sz="1800" baseline="0" dirty="0"/>
                        <a:t> photos to Caldas- Sousa with </a:t>
                      </a:r>
                      <a:r>
                        <a:rPr lang="en-US" sz="1800" baseline="0" dirty="0" err="1"/>
                        <a:t>macana</a:t>
                      </a:r>
                      <a:r>
                        <a:rPr lang="en-US" sz="1800" baseline="0" dirty="0"/>
                        <a:t>;</a:t>
                      </a:r>
                    </a:p>
                    <a:p>
                      <a:r>
                        <a:rPr lang="en-US" sz="1800" baseline="0" dirty="0"/>
                        <a:t>Gives him newspaper articles</a:t>
                      </a:r>
                      <a:endParaRPr lang="en-US" sz="1800" dirty="0"/>
                    </a:p>
                  </a:txBody>
                  <a:tcPr marT="45696" marB="45696"/>
                </a:tc>
                <a:extLst>
                  <a:ext uri="{0D108BD9-81ED-4DB2-BD59-A6C34878D82A}">
                    <a16:rowId xmlns:a16="http://schemas.microsoft.com/office/drawing/2014/main" val="3107744134"/>
                  </a:ext>
                </a:extLst>
              </a:tr>
            </a:tbl>
          </a:graphicData>
        </a:graphic>
      </p:graphicFrame>
    </p:spTree>
    <p:extLst>
      <p:ext uri="{BB962C8B-B14F-4D97-AF65-F5344CB8AC3E}">
        <p14:creationId xmlns:p14="http://schemas.microsoft.com/office/powerpoint/2010/main" val="928191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057400" y="152400"/>
            <a:ext cx="8229600" cy="579438"/>
          </a:xfrm>
        </p:spPr>
        <p:txBody>
          <a:bodyPr>
            <a:normAutofit fontScale="90000"/>
          </a:bodyPr>
          <a:lstStyle/>
          <a:p>
            <a:pPr eaLnBrk="1" hangingPunct="1"/>
            <a:r>
              <a:rPr lang="en-US" altLang="en-US" dirty="0"/>
              <a:t>The witnesses in </a:t>
            </a:r>
            <a:r>
              <a:rPr lang="en-US" altLang="en-US" dirty="0" err="1"/>
              <a:t>Panxón</a:t>
            </a:r>
            <a:endParaRPr lang="en-US" alt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904591474"/>
              </p:ext>
            </p:extLst>
          </p:nvPr>
        </p:nvGraphicFramePr>
        <p:xfrm>
          <a:off x="320040" y="883921"/>
          <a:ext cx="11430000" cy="4618628"/>
        </p:xfrm>
        <a:graphic>
          <a:graphicData uri="http://schemas.openxmlformats.org/drawingml/2006/table">
            <a:tbl>
              <a:tblPr firstRow="1" bandRow="1">
                <a:tableStyleId>{5C22544A-7EE6-4342-B048-85BDC9FD1C3A}</a:tableStyleId>
              </a:tblPr>
              <a:tblGrid>
                <a:gridCol w="3444240">
                  <a:extLst>
                    <a:ext uri="{9D8B030D-6E8A-4147-A177-3AD203B41FA5}">
                      <a16:colId xmlns:a16="http://schemas.microsoft.com/office/drawing/2014/main" val="20000"/>
                    </a:ext>
                  </a:extLst>
                </a:gridCol>
                <a:gridCol w="3368040">
                  <a:extLst>
                    <a:ext uri="{9D8B030D-6E8A-4147-A177-3AD203B41FA5}">
                      <a16:colId xmlns:a16="http://schemas.microsoft.com/office/drawing/2014/main" val="20001"/>
                    </a:ext>
                  </a:extLst>
                </a:gridCol>
                <a:gridCol w="4617720">
                  <a:extLst>
                    <a:ext uri="{9D8B030D-6E8A-4147-A177-3AD203B41FA5}">
                      <a16:colId xmlns:a16="http://schemas.microsoft.com/office/drawing/2014/main" val="20002"/>
                    </a:ext>
                  </a:extLst>
                </a:gridCol>
              </a:tblGrid>
              <a:tr h="438965">
                <a:tc>
                  <a:txBody>
                    <a:bodyPr/>
                    <a:lstStyle/>
                    <a:p>
                      <a:r>
                        <a:rPr lang="en-US" sz="1800" dirty="0"/>
                        <a:t>name</a:t>
                      </a:r>
                    </a:p>
                  </a:txBody>
                  <a:tcPr marT="45696" marB="45696"/>
                </a:tc>
                <a:tc>
                  <a:txBody>
                    <a:bodyPr/>
                    <a:lstStyle/>
                    <a:p>
                      <a:r>
                        <a:rPr lang="en-US" sz="1800" dirty="0"/>
                        <a:t>description</a:t>
                      </a:r>
                    </a:p>
                  </a:txBody>
                  <a:tcPr marT="45696" marB="45696"/>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info</a:t>
                      </a:r>
                    </a:p>
                  </a:txBody>
                  <a:tcPr marT="45696" marB="45696"/>
                </a:tc>
                <a:extLst>
                  <a:ext uri="{0D108BD9-81ED-4DB2-BD59-A6C34878D82A}">
                    <a16:rowId xmlns:a16="http://schemas.microsoft.com/office/drawing/2014/main" val="10000"/>
                  </a:ext>
                </a:extLst>
              </a:tr>
              <a:tr h="667797">
                <a:tc>
                  <a:txBody>
                    <a:bodyPr/>
                    <a:lstStyle/>
                    <a:p>
                      <a:pPr algn="l" fontAlgn="b"/>
                      <a:r>
                        <a:rPr lang="en-US" sz="2400" b="0" i="0" u="none" strike="noStrike" dirty="0">
                          <a:solidFill>
                            <a:srgbClr val="000000"/>
                          </a:solidFill>
                          <a:effectLst/>
                          <a:latin typeface="Calibri" panose="020F0502020204030204" pitchFamily="34" charset="0"/>
                        </a:rPr>
                        <a:t>the old fisherman</a:t>
                      </a:r>
                    </a:p>
                  </a:txBody>
                  <a:tcPr marL="9525" marR="9525" marT="9525" marB="0" anchor="b"/>
                </a:tc>
                <a:tc>
                  <a:txBody>
                    <a:bodyPr/>
                    <a:lstStyle/>
                    <a:p>
                      <a:endParaRPr lang="en-US" sz="1800" dirty="0"/>
                    </a:p>
                  </a:txBody>
                  <a:tcPr marT="45696" marB="45696"/>
                </a:tc>
                <a:tc>
                  <a:txBody>
                    <a:bodyPr/>
                    <a:lstStyle/>
                    <a:p>
                      <a:r>
                        <a:rPr lang="en-US" sz="1800" dirty="0"/>
                        <a:t>Heard Castelo say “I’m going to end it” in bar on Sat night;</a:t>
                      </a:r>
                      <a:r>
                        <a:rPr lang="en-US" sz="1800" baseline="0" dirty="0"/>
                        <a:t> saw </a:t>
                      </a:r>
                      <a:r>
                        <a:rPr lang="en-US" sz="1800" baseline="0" dirty="0" err="1"/>
                        <a:t>Xurelo</a:t>
                      </a:r>
                      <a:r>
                        <a:rPr lang="en-US" sz="1800" baseline="0" dirty="0"/>
                        <a:t> near </a:t>
                      </a:r>
                      <a:r>
                        <a:rPr lang="en-US" sz="1800" baseline="0" dirty="0" err="1"/>
                        <a:t>Monteferro</a:t>
                      </a:r>
                      <a:r>
                        <a:rPr lang="en-US" sz="1800" baseline="0" dirty="0"/>
                        <a:t> while fishing; has </a:t>
                      </a:r>
                      <a:r>
                        <a:rPr lang="en-US" sz="1800" baseline="0" dirty="0" err="1"/>
                        <a:t>figa</a:t>
                      </a:r>
                      <a:r>
                        <a:rPr lang="en-US" sz="1800" baseline="0" dirty="0"/>
                        <a:t> for protection</a:t>
                      </a:r>
                      <a:endParaRPr lang="en-US" sz="1800" dirty="0"/>
                    </a:p>
                  </a:txBody>
                  <a:tcPr marT="45696" marB="45696"/>
                </a:tc>
                <a:extLst>
                  <a:ext uri="{0D108BD9-81ED-4DB2-BD59-A6C34878D82A}">
                    <a16:rowId xmlns:a16="http://schemas.microsoft.com/office/drawing/2014/main" val="1867943676"/>
                  </a:ext>
                </a:extLst>
              </a:tr>
              <a:tr h="667797">
                <a:tc>
                  <a:txBody>
                    <a:bodyPr/>
                    <a:lstStyle/>
                    <a:p>
                      <a:pPr algn="l" fontAlgn="b"/>
                      <a:r>
                        <a:rPr lang="en-US" sz="2400" b="0" i="0" u="none" strike="noStrike" dirty="0">
                          <a:solidFill>
                            <a:srgbClr val="000000"/>
                          </a:solidFill>
                          <a:effectLst/>
                          <a:latin typeface="Calibri" panose="020F0502020204030204" pitchFamily="34" charset="0"/>
                        </a:rPr>
                        <a:t>Neighbor</a:t>
                      </a:r>
                      <a:r>
                        <a:rPr lang="en-US" sz="2400" b="0" i="0" u="none" strike="noStrike" baseline="0" dirty="0">
                          <a:solidFill>
                            <a:srgbClr val="000000"/>
                          </a:solidFill>
                          <a:effectLst/>
                          <a:latin typeface="Calibri" panose="020F0502020204030204" pitchFamily="34" charset="0"/>
                        </a:rPr>
                        <a:t> of Arias</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Spends a lot of time looking out the window while minding her own business</a:t>
                      </a:r>
                    </a:p>
                  </a:txBody>
                  <a:tcPr marT="45696" marB="45696"/>
                </a:tc>
                <a:tc>
                  <a:txBody>
                    <a:bodyPr/>
                    <a:lstStyle/>
                    <a:p>
                      <a:r>
                        <a:rPr lang="en-US" sz="1800" dirty="0"/>
                        <a:t>Arias is quiet, plays dominoes,</a:t>
                      </a:r>
                      <a:r>
                        <a:rPr lang="en-US" sz="1800" baseline="0" dirty="0"/>
                        <a:t> watches TV; has “some visitors”</a:t>
                      </a:r>
                    </a:p>
                    <a:p>
                      <a:r>
                        <a:rPr lang="en-US" sz="1800" baseline="0" dirty="0"/>
                        <a:t>Castelo came to visit him Fri or Sat; said “I can’t take it anymore”- went inside 5-10 mins</a:t>
                      </a:r>
                      <a:endParaRPr lang="en-US" sz="1800" dirty="0"/>
                    </a:p>
                  </a:txBody>
                  <a:tcPr marT="45696" marB="45696"/>
                </a:tc>
                <a:extLst>
                  <a:ext uri="{0D108BD9-81ED-4DB2-BD59-A6C34878D82A}">
                    <a16:rowId xmlns:a16="http://schemas.microsoft.com/office/drawing/2014/main" val="4294387275"/>
                  </a:ext>
                </a:extLst>
              </a:tr>
              <a:tr h="667797">
                <a:tc>
                  <a:txBody>
                    <a:bodyPr/>
                    <a:lstStyle/>
                    <a:p>
                      <a:pPr algn="l" fontAlgn="b"/>
                      <a:r>
                        <a:rPr lang="en-US" sz="2400" b="0" i="0" u="none" strike="noStrike" dirty="0">
                          <a:solidFill>
                            <a:srgbClr val="000000"/>
                          </a:solidFill>
                          <a:effectLst/>
                          <a:latin typeface="Calibri" panose="020F0502020204030204" pitchFamily="34" charset="0"/>
                        </a:rPr>
                        <a:t>bartender at Refugio </a:t>
                      </a:r>
                    </a:p>
                  </a:txBody>
                  <a:tcPr marL="9525" marR="9525" marT="9525" marB="0" anchor="b"/>
                </a:tc>
                <a:tc>
                  <a:txBody>
                    <a:bodyPr/>
                    <a:lstStyle/>
                    <a:p>
                      <a:endParaRPr lang="en-US" sz="1800" dirty="0"/>
                    </a:p>
                  </a:txBody>
                  <a:tcPr marT="45696" marB="45696"/>
                </a:tc>
                <a:tc>
                  <a:txBody>
                    <a:bodyPr/>
                    <a:lstStyle/>
                    <a:p>
                      <a:r>
                        <a:rPr lang="en-US" sz="1800" dirty="0"/>
                        <a:t>Castelo has drink every Saturday night; was there last on Sat night</a:t>
                      </a:r>
                    </a:p>
                  </a:txBody>
                  <a:tcPr marT="45696" marB="45696"/>
                </a:tc>
                <a:extLst>
                  <a:ext uri="{0D108BD9-81ED-4DB2-BD59-A6C34878D82A}">
                    <a16:rowId xmlns:a16="http://schemas.microsoft.com/office/drawing/2014/main" val="3661723129"/>
                  </a:ext>
                </a:extLst>
              </a:tr>
              <a:tr h="667797">
                <a:tc>
                  <a:txBody>
                    <a:bodyPr/>
                    <a:lstStyle/>
                    <a:p>
                      <a:pPr algn="l" fontAlgn="b"/>
                      <a:r>
                        <a:rPr lang="en-US" sz="2400" b="0" i="0" u="none" strike="noStrike" dirty="0" err="1">
                          <a:solidFill>
                            <a:srgbClr val="000000"/>
                          </a:solidFill>
                          <a:effectLst/>
                          <a:latin typeface="Calibri" panose="020F0502020204030204" pitchFamily="34" charset="0"/>
                        </a:rPr>
                        <a:t>percebeiros</a:t>
                      </a:r>
                      <a:endParaRPr lang="en-US" sz="2400" b="0" i="0" u="none" strike="noStrike" dirty="0">
                        <a:solidFill>
                          <a:srgbClr val="000000"/>
                        </a:solidFill>
                        <a:effectLst/>
                        <a:latin typeface="Calibri" panose="020F0502020204030204" pitchFamily="34" charset="0"/>
                      </a:endParaRPr>
                    </a:p>
                  </a:txBody>
                  <a:tcPr marL="9525" marR="9525" marT="9525" marB="0" anchor="b"/>
                </a:tc>
                <a:tc>
                  <a:txBody>
                    <a:bodyPr/>
                    <a:lstStyle/>
                    <a:p>
                      <a:r>
                        <a:rPr lang="en-US" sz="1800" dirty="0"/>
                        <a:t>Illegally fishing </a:t>
                      </a:r>
                      <a:r>
                        <a:rPr lang="en-US" sz="1800" dirty="0" err="1"/>
                        <a:t>percebes</a:t>
                      </a:r>
                      <a:r>
                        <a:rPr lang="en-US" sz="1800" dirty="0"/>
                        <a:t> for supplemental</a:t>
                      </a:r>
                      <a:r>
                        <a:rPr lang="en-US" sz="1800" baseline="0" dirty="0"/>
                        <a:t> income</a:t>
                      </a:r>
                      <a:endParaRPr lang="en-US" sz="1800" dirty="0"/>
                    </a:p>
                  </a:txBody>
                  <a:tcPr marT="45696" marB="45696"/>
                </a:tc>
                <a:tc>
                  <a:txBody>
                    <a:bodyPr/>
                    <a:lstStyle/>
                    <a:p>
                      <a:r>
                        <a:rPr lang="en-US" sz="1800" dirty="0"/>
                        <a:t>Only place</a:t>
                      </a:r>
                      <a:r>
                        <a:rPr lang="en-US" sz="1800" baseline="0" dirty="0"/>
                        <a:t> w/o dangerous rocks or overseen by houses; all fishermen from area know this pool</a:t>
                      </a:r>
                      <a:endParaRPr lang="en-US" sz="1800" dirty="0"/>
                    </a:p>
                  </a:txBody>
                  <a:tcPr marT="45696" marB="45696"/>
                </a:tc>
                <a:extLst>
                  <a:ext uri="{0D108BD9-81ED-4DB2-BD59-A6C34878D82A}">
                    <a16:rowId xmlns:a16="http://schemas.microsoft.com/office/drawing/2014/main" val="1804936315"/>
                  </a:ext>
                </a:extLst>
              </a:tr>
              <a:tr h="667797">
                <a:tc>
                  <a:txBody>
                    <a:bodyPr/>
                    <a:lstStyle/>
                    <a:p>
                      <a:pPr algn="l" fontAlgn="b"/>
                      <a:r>
                        <a:rPr lang="en-US" sz="2400" b="0" i="0" u="none" strike="noStrike" dirty="0">
                          <a:solidFill>
                            <a:srgbClr val="000000"/>
                          </a:solidFill>
                          <a:effectLst/>
                          <a:latin typeface="Calibri" panose="020F0502020204030204" pitchFamily="34" charset="0"/>
                        </a:rPr>
                        <a:t>man on beach in wheelchair</a:t>
                      </a:r>
                    </a:p>
                  </a:txBody>
                  <a:tcPr marL="9525" marR="9525" marT="9525" marB="0" anchor="b"/>
                </a:tc>
                <a:tc>
                  <a:txBody>
                    <a:bodyPr/>
                    <a:lstStyle/>
                    <a:p>
                      <a:r>
                        <a:rPr lang="en-US" sz="1800" dirty="0"/>
                        <a:t>Plays with dog</a:t>
                      </a:r>
                    </a:p>
                  </a:txBody>
                  <a:tcPr marT="45696" marB="45696"/>
                </a:tc>
                <a:tc>
                  <a:txBody>
                    <a:bodyPr/>
                    <a:lstStyle/>
                    <a:p>
                      <a:endParaRPr lang="en-US" sz="1800" dirty="0"/>
                    </a:p>
                  </a:txBody>
                  <a:tcPr marT="45696" marB="45696"/>
                </a:tc>
                <a:extLst>
                  <a:ext uri="{0D108BD9-81ED-4DB2-BD59-A6C34878D82A}">
                    <a16:rowId xmlns:a16="http://schemas.microsoft.com/office/drawing/2014/main" val="1298151349"/>
                  </a:ext>
                </a:extLst>
              </a:tr>
            </a:tbl>
          </a:graphicData>
        </a:graphic>
      </p:graphicFrame>
    </p:spTree>
    <p:extLst>
      <p:ext uri="{BB962C8B-B14F-4D97-AF65-F5344CB8AC3E}">
        <p14:creationId xmlns:p14="http://schemas.microsoft.com/office/powerpoint/2010/main" val="4095813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b="1" cap="all" dirty="0">
                <a:solidFill>
                  <a:srgbClr val="00B0F0"/>
                </a:solidFill>
              </a:rPr>
              <a:t>El Mundo</a:t>
            </a:r>
            <a:r>
              <a:rPr lang="es-ES" b="1" cap="all" dirty="0"/>
              <a:t>: </a:t>
            </a:r>
            <a:r>
              <a:rPr lang="es-ES" dirty="0"/>
              <a:t>Interview </a:t>
            </a:r>
            <a:r>
              <a:rPr lang="es-ES" dirty="0" err="1"/>
              <a:t>with</a:t>
            </a:r>
            <a:r>
              <a:rPr lang="es-ES" dirty="0"/>
              <a:t> Domingo Villar</a:t>
            </a:r>
            <a:br>
              <a:rPr lang="es-ES" dirty="0"/>
            </a:br>
            <a:r>
              <a:rPr lang="es-ES" sz="2000" dirty="0" err="1"/>
              <a:t>April</a:t>
            </a:r>
            <a:r>
              <a:rPr lang="es-ES" sz="2000" dirty="0"/>
              <a:t> 10, 2010, </a:t>
            </a:r>
            <a:r>
              <a:rPr lang="es-ES" sz="2000" dirty="0" err="1"/>
              <a:t>taped</a:t>
            </a:r>
            <a:r>
              <a:rPr lang="es-ES" sz="2000" dirty="0"/>
              <a:t> at 1:50PM</a:t>
            </a:r>
            <a:endParaRPr lang="en-US" dirty="0"/>
          </a:p>
        </p:txBody>
      </p:sp>
      <p:sp>
        <p:nvSpPr>
          <p:cNvPr id="7" name="Content Placeholder 2"/>
          <p:cNvSpPr txBox="1">
            <a:spLocks/>
          </p:cNvSpPr>
          <p:nvPr/>
        </p:nvSpPr>
        <p:spPr>
          <a:xfrm>
            <a:off x="838200" y="1690688"/>
            <a:ext cx="10515600" cy="492601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b="1" dirty="0"/>
              <a:t>V.-</a:t>
            </a:r>
            <a:r>
              <a:rPr lang="es-ES" dirty="0"/>
              <a:t>I </a:t>
            </a:r>
            <a:r>
              <a:rPr lang="es-ES" dirty="0" err="1"/>
              <a:t>write</a:t>
            </a:r>
            <a:r>
              <a:rPr lang="es-ES" dirty="0"/>
              <a:t> </a:t>
            </a:r>
            <a:r>
              <a:rPr lang="es-ES" dirty="0" err="1"/>
              <a:t>inicially</a:t>
            </a:r>
            <a:r>
              <a:rPr lang="es-ES" dirty="0"/>
              <a:t> in Gallego and </a:t>
            </a:r>
            <a:r>
              <a:rPr lang="es-ES" dirty="0" err="1"/>
              <a:t>then</a:t>
            </a:r>
            <a:r>
              <a:rPr lang="es-ES" dirty="0"/>
              <a:t> </a:t>
            </a:r>
            <a:r>
              <a:rPr lang="es-ES" dirty="0" err="1"/>
              <a:t>translate</a:t>
            </a:r>
            <a:r>
              <a:rPr lang="es-ES" dirty="0"/>
              <a:t> </a:t>
            </a:r>
            <a:r>
              <a:rPr lang="es-ES" dirty="0" err="1"/>
              <a:t>my</a:t>
            </a:r>
            <a:r>
              <a:rPr lang="es-ES" dirty="0"/>
              <a:t> </a:t>
            </a:r>
            <a:r>
              <a:rPr lang="es-ES" dirty="0" err="1"/>
              <a:t>writing</a:t>
            </a:r>
            <a:r>
              <a:rPr lang="es-ES" dirty="0"/>
              <a:t> </a:t>
            </a:r>
            <a:r>
              <a:rPr lang="es-ES" dirty="0" err="1"/>
              <a:t>into</a:t>
            </a:r>
            <a:r>
              <a:rPr lang="es-ES" dirty="0"/>
              <a:t> </a:t>
            </a:r>
            <a:r>
              <a:rPr lang="es-ES" dirty="0" err="1"/>
              <a:t>Spanish</a:t>
            </a:r>
            <a:r>
              <a:rPr lang="es-ES" dirty="0"/>
              <a:t> </a:t>
            </a:r>
            <a:r>
              <a:rPr lang="es-ES" dirty="0" err="1"/>
              <a:t>on</a:t>
            </a:r>
            <a:r>
              <a:rPr lang="es-ES" dirty="0"/>
              <a:t> </a:t>
            </a:r>
            <a:r>
              <a:rPr lang="es-ES" dirty="0" err="1"/>
              <a:t>the</a:t>
            </a:r>
            <a:r>
              <a:rPr lang="es-ES" dirty="0"/>
              <a:t> </a:t>
            </a:r>
            <a:r>
              <a:rPr lang="es-ES" dirty="0" err="1"/>
              <a:t>same</a:t>
            </a:r>
            <a:r>
              <a:rPr lang="es-ES" dirty="0"/>
              <a:t> </a:t>
            </a:r>
            <a:r>
              <a:rPr lang="es-ES" dirty="0" err="1"/>
              <a:t>day</a:t>
            </a:r>
            <a:r>
              <a:rPr lang="es-ES" dirty="0"/>
              <a:t>. I </a:t>
            </a:r>
            <a:r>
              <a:rPr lang="es-ES" dirty="0" err="1"/>
              <a:t>finish</a:t>
            </a:r>
            <a:r>
              <a:rPr lang="es-ES" dirty="0"/>
              <a:t> at </a:t>
            </a:r>
            <a:r>
              <a:rPr lang="es-ES" dirty="0" err="1"/>
              <a:t>the</a:t>
            </a:r>
            <a:r>
              <a:rPr lang="es-ES" dirty="0"/>
              <a:t> </a:t>
            </a:r>
            <a:r>
              <a:rPr lang="es-ES" dirty="0" err="1"/>
              <a:t>same</a:t>
            </a:r>
            <a:r>
              <a:rPr lang="es-ES" dirty="0"/>
              <a:t> time in </a:t>
            </a:r>
            <a:r>
              <a:rPr lang="es-ES" dirty="0" err="1"/>
              <a:t>both</a:t>
            </a:r>
            <a:r>
              <a:rPr lang="es-ES" dirty="0"/>
              <a:t> </a:t>
            </a:r>
            <a:r>
              <a:rPr lang="es-ES" dirty="0" err="1"/>
              <a:t>languages</a:t>
            </a:r>
            <a:r>
              <a:rPr lang="es-ES" dirty="0"/>
              <a:t>, </a:t>
            </a:r>
            <a:r>
              <a:rPr lang="es-ES" dirty="0" err="1"/>
              <a:t>because</a:t>
            </a:r>
            <a:r>
              <a:rPr lang="es-ES" dirty="0"/>
              <a:t> I use </a:t>
            </a:r>
            <a:r>
              <a:rPr lang="es-ES" dirty="0" err="1"/>
              <a:t>the</a:t>
            </a:r>
            <a:r>
              <a:rPr lang="es-ES" dirty="0"/>
              <a:t> </a:t>
            </a:r>
            <a:r>
              <a:rPr lang="es-ES" dirty="0" err="1"/>
              <a:t>translation</a:t>
            </a:r>
            <a:r>
              <a:rPr lang="es-ES" dirty="0"/>
              <a:t> as a </a:t>
            </a:r>
            <a:r>
              <a:rPr lang="es-ES" dirty="0" err="1"/>
              <a:t>correction.Those</a:t>
            </a:r>
            <a:r>
              <a:rPr lang="es-ES" dirty="0"/>
              <a:t> of </a:t>
            </a:r>
            <a:r>
              <a:rPr lang="es-ES" dirty="0" err="1"/>
              <a:t>us</a:t>
            </a:r>
            <a:r>
              <a:rPr lang="es-ES" dirty="0"/>
              <a:t> </a:t>
            </a:r>
            <a:r>
              <a:rPr lang="es-ES" dirty="0" err="1"/>
              <a:t>who</a:t>
            </a:r>
            <a:r>
              <a:rPr lang="es-ES" dirty="0"/>
              <a:t> are </a:t>
            </a:r>
            <a:r>
              <a:rPr lang="es-ES" dirty="0" err="1"/>
              <a:t>fortunate</a:t>
            </a:r>
            <a:r>
              <a:rPr lang="es-ES" dirty="0"/>
              <a:t> </a:t>
            </a:r>
            <a:r>
              <a:rPr lang="es-ES" dirty="0" err="1"/>
              <a:t>enough</a:t>
            </a:r>
            <a:r>
              <a:rPr lang="es-ES" dirty="0"/>
              <a:t> to </a:t>
            </a:r>
            <a:r>
              <a:rPr lang="es-ES" dirty="0" err="1"/>
              <a:t>have</a:t>
            </a:r>
            <a:r>
              <a:rPr lang="es-ES" dirty="0"/>
              <a:t> </a:t>
            </a:r>
            <a:r>
              <a:rPr lang="es-ES" dirty="0" err="1"/>
              <a:t>two</a:t>
            </a:r>
            <a:r>
              <a:rPr lang="es-ES" dirty="0"/>
              <a:t> maternal </a:t>
            </a:r>
            <a:r>
              <a:rPr lang="es-ES" dirty="0" err="1"/>
              <a:t>languages</a:t>
            </a:r>
            <a:r>
              <a:rPr lang="es-ES" dirty="0"/>
              <a:t> can do </a:t>
            </a:r>
            <a:r>
              <a:rPr lang="es-ES" dirty="0" err="1"/>
              <a:t>this</a:t>
            </a:r>
            <a:r>
              <a:rPr lang="es-ES" dirty="0"/>
              <a:t>. </a:t>
            </a:r>
            <a:r>
              <a:rPr lang="es-ES" dirty="0" err="1"/>
              <a:t>Language</a:t>
            </a:r>
            <a:r>
              <a:rPr lang="es-ES" dirty="0"/>
              <a:t> </a:t>
            </a:r>
            <a:r>
              <a:rPr lang="es-ES" dirty="0" err="1"/>
              <a:t>is</a:t>
            </a:r>
            <a:r>
              <a:rPr lang="es-ES" dirty="0"/>
              <a:t> </a:t>
            </a:r>
            <a:r>
              <a:rPr lang="es-ES" dirty="0" err="1"/>
              <a:t>the</a:t>
            </a:r>
            <a:r>
              <a:rPr lang="es-ES" dirty="0"/>
              <a:t> </a:t>
            </a:r>
            <a:r>
              <a:rPr lang="es-ES" dirty="0" err="1"/>
              <a:t>palette</a:t>
            </a:r>
            <a:r>
              <a:rPr lang="es-ES" dirty="0"/>
              <a:t> of </a:t>
            </a:r>
            <a:r>
              <a:rPr lang="es-ES" dirty="0" err="1"/>
              <a:t>the</a:t>
            </a:r>
            <a:r>
              <a:rPr lang="es-ES" dirty="0"/>
              <a:t> </a:t>
            </a:r>
            <a:r>
              <a:rPr lang="es-ES" dirty="0" err="1"/>
              <a:t>writer</a:t>
            </a:r>
            <a:r>
              <a:rPr lang="es-ES" dirty="0"/>
              <a:t> and </a:t>
            </a:r>
            <a:r>
              <a:rPr lang="es-ES" dirty="0" err="1"/>
              <a:t>how</a:t>
            </a:r>
            <a:r>
              <a:rPr lang="es-ES" dirty="0"/>
              <a:t> </a:t>
            </a:r>
            <a:r>
              <a:rPr lang="es-ES" dirty="0" err="1"/>
              <a:t>fortunate</a:t>
            </a:r>
            <a:r>
              <a:rPr lang="es-ES" dirty="0"/>
              <a:t> to be </a:t>
            </a:r>
            <a:r>
              <a:rPr lang="es-ES" dirty="0" err="1"/>
              <a:t>able</a:t>
            </a:r>
            <a:r>
              <a:rPr lang="es-ES" dirty="0"/>
              <a:t> to use </a:t>
            </a:r>
            <a:r>
              <a:rPr lang="es-ES" dirty="0" err="1"/>
              <a:t>two</a:t>
            </a:r>
            <a:r>
              <a:rPr lang="es-ES" dirty="0"/>
              <a:t>, to </a:t>
            </a:r>
            <a:r>
              <a:rPr lang="es-ES" dirty="0" err="1"/>
              <a:t>contrast</a:t>
            </a:r>
            <a:r>
              <a:rPr lang="es-ES" dirty="0"/>
              <a:t> </a:t>
            </a:r>
            <a:r>
              <a:rPr lang="es-ES" dirty="0" err="1"/>
              <a:t>them</a:t>
            </a:r>
            <a:r>
              <a:rPr lang="es-ES" dirty="0"/>
              <a:t>, to lean </a:t>
            </a:r>
            <a:r>
              <a:rPr lang="es-ES" dirty="0" err="1"/>
              <a:t>first</a:t>
            </a:r>
            <a:r>
              <a:rPr lang="es-ES" dirty="0"/>
              <a:t> </a:t>
            </a:r>
            <a:r>
              <a:rPr lang="es-ES" dirty="0" err="1"/>
              <a:t>on</a:t>
            </a:r>
            <a:r>
              <a:rPr lang="es-ES" dirty="0"/>
              <a:t> </a:t>
            </a:r>
            <a:r>
              <a:rPr lang="es-ES" dirty="0" err="1"/>
              <a:t>one</a:t>
            </a:r>
            <a:r>
              <a:rPr lang="es-ES" dirty="0"/>
              <a:t> and </a:t>
            </a:r>
            <a:r>
              <a:rPr lang="es-ES" dirty="0" err="1"/>
              <a:t>then</a:t>
            </a:r>
            <a:r>
              <a:rPr lang="es-ES" dirty="0"/>
              <a:t> </a:t>
            </a:r>
            <a:r>
              <a:rPr lang="es-ES" dirty="0" err="1"/>
              <a:t>the</a:t>
            </a:r>
            <a:r>
              <a:rPr lang="es-ES" dirty="0"/>
              <a:t> </a:t>
            </a:r>
            <a:r>
              <a:rPr lang="es-ES" dirty="0" err="1"/>
              <a:t>other</a:t>
            </a:r>
            <a:r>
              <a:rPr lang="es-ES" dirty="0"/>
              <a:t> and I </a:t>
            </a:r>
            <a:r>
              <a:rPr lang="es-ES" dirty="0" err="1"/>
              <a:t>would</a:t>
            </a:r>
            <a:r>
              <a:rPr lang="es-ES" dirty="0"/>
              <a:t> </a:t>
            </a:r>
            <a:r>
              <a:rPr lang="es-ES" dirty="0" err="1"/>
              <a:t>write</a:t>
            </a:r>
            <a:r>
              <a:rPr lang="es-ES" dirty="0"/>
              <a:t> more </a:t>
            </a:r>
            <a:r>
              <a:rPr lang="es-ES" dirty="0" err="1"/>
              <a:t>poorly</a:t>
            </a:r>
            <a:r>
              <a:rPr lang="es-ES" dirty="0"/>
              <a:t> </a:t>
            </a:r>
            <a:r>
              <a:rPr lang="es-ES" dirty="0" err="1"/>
              <a:t>if</a:t>
            </a:r>
            <a:r>
              <a:rPr lang="es-ES" dirty="0"/>
              <a:t> I </a:t>
            </a:r>
            <a:r>
              <a:rPr lang="es-ES" dirty="0" err="1"/>
              <a:t>didn’t</a:t>
            </a:r>
            <a:r>
              <a:rPr lang="es-ES" dirty="0"/>
              <a:t> do </a:t>
            </a:r>
            <a:r>
              <a:rPr lang="es-ES" dirty="0" err="1"/>
              <a:t>this</a:t>
            </a:r>
            <a:r>
              <a:rPr lang="es-ES" dirty="0"/>
              <a:t>.</a:t>
            </a:r>
          </a:p>
          <a:p>
            <a:r>
              <a:rPr lang="es-ES" b="1" i="1" dirty="0">
                <a:solidFill>
                  <a:srgbClr val="00B0F0"/>
                </a:solidFill>
              </a:rPr>
              <a:t>P.- </a:t>
            </a:r>
            <a:r>
              <a:rPr lang="es-ES" i="1" dirty="0" err="1">
                <a:solidFill>
                  <a:srgbClr val="00B0F0"/>
                </a:solidFill>
              </a:rPr>
              <a:t>Seeing</a:t>
            </a:r>
            <a:r>
              <a:rPr lang="es-ES" i="1" dirty="0">
                <a:solidFill>
                  <a:srgbClr val="00B0F0"/>
                </a:solidFill>
              </a:rPr>
              <a:t> </a:t>
            </a:r>
            <a:r>
              <a:rPr lang="es-ES" i="1" dirty="0" err="1">
                <a:solidFill>
                  <a:srgbClr val="00B0F0"/>
                </a:solidFill>
              </a:rPr>
              <a:t>the</a:t>
            </a:r>
            <a:r>
              <a:rPr lang="es-ES" i="1" dirty="0">
                <a:solidFill>
                  <a:srgbClr val="00B0F0"/>
                </a:solidFill>
              </a:rPr>
              <a:t> </a:t>
            </a:r>
            <a:r>
              <a:rPr lang="es-ES" i="1" dirty="0" err="1">
                <a:solidFill>
                  <a:srgbClr val="00B0F0"/>
                </a:solidFill>
              </a:rPr>
              <a:t>problems</a:t>
            </a:r>
            <a:r>
              <a:rPr lang="es-ES" i="1" dirty="0">
                <a:solidFill>
                  <a:srgbClr val="00B0F0"/>
                </a:solidFill>
              </a:rPr>
              <a:t> of Estévez </a:t>
            </a:r>
            <a:r>
              <a:rPr lang="es-ES" i="1" dirty="0" err="1">
                <a:solidFill>
                  <a:srgbClr val="00B0F0"/>
                </a:solidFill>
              </a:rPr>
              <a:t>with</a:t>
            </a:r>
            <a:r>
              <a:rPr lang="es-ES" i="1" dirty="0">
                <a:solidFill>
                  <a:srgbClr val="00B0F0"/>
                </a:solidFill>
              </a:rPr>
              <a:t> </a:t>
            </a:r>
            <a:r>
              <a:rPr lang="es-ES" i="1" dirty="0" err="1">
                <a:solidFill>
                  <a:srgbClr val="00B0F0"/>
                </a:solidFill>
              </a:rPr>
              <a:t>understanding</a:t>
            </a:r>
            <a:r>
              <a:rPr lang="es-ES" i="1" dirty="0">
                <a:solidFill>
                  <a:srgbClr val="00B0F0"/>
                </a:solidFill>
              </a:rPr>
              <a:t> </a:t>
            </a:r>
            <a:r>
              <a:rPr lang="es-ES" i="1" dirty="0" err="1">
                <a:solidFill>
                  <a:srgbClr val="00B0F0"/>
                </a:solidFill>
              </a:rPr>
              <a:t>the</a:t>
            </a:r>
            <a:r>
              <a:rPr lang="es-ES" i="1" dirty="0">
                <a:solidFill>
                  <a:srgbClr val="00B0F0"/>
                </a:solidFill>
              </a:rPr>
              <a:t> </a:t>
            </a:r>
            <a:r>
              <a:rPr lang="es-ES" i="1" dirty="0" err="1">
                <a:solidFill>
                  <a:srgbClr val="00B0F0"/>
                </a:solidFill>
              </a:rPr>
              <a:t>guarded</a:t>
            </a:r>
            <a:r>
              <a:rPr lang="es-ES" i="1" dirty="0">
                <a:solidFill>
                  <a:srgbClr val="00B0F0"/>
                </a:solidFill>
              </a:rPr>
              <a:t> and </a:t>
            </a:r>
            <a:r>
              <a:rPr lang="es-ES" i="1" dirty="0" err="1">
                <a:solidFill>
                  <a:srgbClr val="00B0F0"/>
                </a:solidFill>
              </a:rPr>
              <a:t>ambiguous</a:t>
            </a:r>
            <a:r>
              <a:rPr lang="es-ES" i="1" dirty="0">
                <a:solidFill>
                  <a:srgbClr val="00B0F0"/>
                </a:solidFill>
              </a:rPr>
              <a:t> </a:t>
            </a:r>
            <a:r>
              <a:rPr lang="es-ES" i="1" dirty="0" err="1">
                <a:solidFill>
                  <a:srgbClr val="00B0F0"/>
                </a:solidFill>
              </a:rPr>
              <a:t>nature</a:t>
            </a:r>
            <a:r>
              <a:rPr lang="es-ES" i="1" dirty="0">
                <a:solidFill>
                  <a:srgbClr val="00B0F0"/>
                </a:solidFill>
              </a:rPr>
              <a:t> of </a:t>
            </a:r>
            <a:r>
              <a:rPr lang="es-ES" i="1" dirty="0" err="1">
                <a:solidFill>
                  <a:srgbClr val="00B0F0"/>
                </a:solidFill>
              </a:rPr>
              <a:t>Galicians</a:t>
            </a:r>
            <a:r>
              <a:rPr lang="es-ES" i="1" dirty="0">
                <a:solidFill>
                  <a:srgbClr val="00B0F0"/>
                </a:solidFill>
              </a:rPr>
              <a:t>, and </a:t>
            </a:r>
            <a:r>
              <a:rPr lang="es-ES" i="1" dirty="0" err="1">
                <a:solidFill>
                  <a:srgbClr val="00B0F0"/>
                </a:solidFill>
              </a:rPr>
              <a:t>knowing</a:t>
            </a:r>
            <a:r>
              <a:rPr lang="es-ES" i="1" dirty="0">
                <a:solidFill>
                  <a:srgbClr val="00B0F0"/>
                </a:solidFill>
              </a:rPr>
              <a:t> </a:t>
            </a:r>
            <a:r>
              <a:rPr lang="es-ES" i="1" dirty="0" err="1">
                <a:solidFill>
                  <a:srgbClr val="00B0F0"/>
                </a:solidFill>
              </a:rPr>
              <a:t>that</a:t>
            </a:r>
            <a:r>
              <a:rPr lang="es-ES" i="1" dirty="0">
                <a:solidFill>
                  <a:srgbClr val="00B0F0"/>
                </a:solidFill>
              </a:rPr>
              <a:t> </a:t>
            </a:r>
            <a:r>
              <a:rPr lang="es-ES" i="1" dirty="0" err="1">
                <a:solidFill>
                  <a:srgbClr val="00B0F0"/>
                </a:solidFill>
              </a:rPr>
              <a:t>your</a:t>
            </a:r>
            <a:r>
              <a:rPr lang="es-ES" i="1" dirty="0">
                <a:solidFill>
                  <a:srgbClr val="00B0F0"/>
                </a:solidFill>
              </a:rPr>
              <a:t> </a:t>
            </a:r>
            <a:r>
              <a:rPr lang="es-ES" i="1" dirty="0" err="1">
                <a:solidFill>
                  <a:srgbClr val="00B0F0"/>
                </a:solidFill>
              </a:rPr>
              <a:t>wife</a:t>
            </a:r>
            <a:r>
              <a:rPr lang="es-ES" i="1" dirty="0">
                <a:solidFill>
                  <a:srgbClr val="00B0F0"/>
                </a:solidFill>
              </a:rPr>
              <a:t> </a:t>
            </a:r>
            <a:r>
              <a:rPr lang="es-ES" i="1" dirty="0" err="1">
                <a:solidFill>
                  <a:srgbClr val="00B0F0"/>
                </a:solidFill>
              </a:rPr>
              <a:t>is</a:t>
            </a:r>
            <a:r>
              <a:rPr lang="es-ES" i="1" dirty="0">
                <a:solidFill>
                  <a:srgbClr val="00B0F0"/>
                </a:solidFill>
              </a:rPr>
              <a:t> </a:t>
            </a:r>
            <a:r>
              <a:rPr lang="es-ES" i="1" dirty="0" err="1">
                <a:solidFill>
                  <a:srgbClr val="00B0F0"/>
                </a:solidFill>
              </a:rPr>
              <a:t>from</a:t>
            </a:r>
            <a:r>
              <a:rPr lang="es-ES" i="1" dirty="0">
                <a:solidFill>
                  <a:srgbClr val="00B0F0"/>
                </a:solidFill>
              </a:rPr>
              <a:t> </a:t>
            </a:r>
            <a:r>
              <a:rPr lang="es-ES" i="1" dirty="0" err="1">
                <a:solidFill>
                  <a:srgbClr val="00B0F0"/>
                </a:solidFill>
              </a:rPr>
              <a:t>Aragon</a:t>
            </a:r>
            <a:r>
              <a:rPr lang="es-ES" i="1" dirty="0">
                <a:solidFill>
                  <a:srgbClr val="00B0F0"/>
                </a:solidFill>
              </a:rPr>
              <a:t>, </a:t>
            </a:r>
            <a:r>
              <a:rPr lang="es-ES" i="1" dirty="0" err="1">
                <a:solidFill>
                  <a:srgbClr val="00B0F0"/>
                </a:solidFill>
              </a:rPr>
              <a:t>like</a:t>
            </a:r>
            <a:r>
              <a:rPr lang="es-ES" i="1" dirty="0">
                <a:solidFill>
                  <a:srgbClr val="00B0F0"/>
                </a:solidFill>
              </a:rPr>
              <a:t> Estévez,  can </a:t>
            </a:r>
            <a:r>
              <a:rPr lang="es-ES" i="1" dirty="0" err="1">
                <a:solidFill>
                  <a:srgbClr val="00B0F0"/>
                </a:solidFill>
              </a:rPr>
              <a:t>we</a:t>
            </a:r>
            <a:r>
              <a:rPr lang="es-ES" i="1" dirty="0">
                <a:solidFill>
                  <a:srgbClr val="00B0F0"/>
                </a:solidFill>
              </a:rPr>
              <a:t> </a:t>
            </a:r>
            <a:r>
              <a:rPr lang="es-ES" i="1" dirty="0" err="1">
                <a:solidFill>
                  <a:srgbClr val="00B0F0"/>
                </a:solidFill>
              </a:rPr>
              <a:t>assume</a:t>
            </a:r>
            <a:r>
              <a:rPr lang="es-ES" i="1" dirty="0">
                <a:solidFill>
                  <a:srgbClr val="00B0F0"/>
                </a:solidFill>
              </a:rPr>
              <a:t> </a:t>
            </a:r>
            <a:r>
              <a:rPr lang="es-ES" i="1" dirty="0" err="1">
                <a:solidFill>
                  <a:srgbClr val="00B0F0"/>
                </a:solidFill>
              </a:rPr>
              <a:t>that</a:t>
            </a:r>
            <a:r>
              <a:rPr lang="es-ES" i="1" dirty="0">
                <a:solidFill>
                  <a:srgbClr val="00B0F0"/>
                </a:solidFill>
              </a:rPr>
              <a:t> </a:t>
            </a:r>
            <a:r>
              <a:rPr lang="es-ES" i="1" dirty="0" err="1">
                <a:solidFill>
                  <a:srgbClr val="00B0F0"/>
                </a:solidFill>
              </a:rPr>
              <a:t>you</a:t>
            </a:r>
            <a:r>
              <a:rPr lang="es-ES" i="1" dirty="0">
                <a:solidFill>
                  <a:srgbClr val="00B0F0"/>
                </a:solidFill>
              </a:rPr>
              <a:t> are </a:t>
            </a:r>
            <a:r>
              <a:rPr lang="es-ES" i="1" dirty="0" err="1">
                <a:solidFill>
                  <a:srgbClr val="00B0F0"/>
                </a:solidFill>
              </a:rPr>
              <a:t>writing</a:t>
            </a:r>
            <a:r>
              <a:rPr lang="es-ES" i="1" dirty="0">
                <a:solidFill>
                  <a:srgbClr val="00B0F0"/>
                </a:solidFill>
              </a:rPr>
              <a:t> </a:t>
            </a:r>
            <a:r>
              <a:rPr lang="es-ES" i="1" dirty="0" err="1">
                <a:solidFill>
                  <a:srgbClr val="00B0F0"/>
                </a:solidFill>
              </a:rPr>
              <a:t>from</a:t>
            </a:r>
            <a:r>
              <a:rPr lang="es-ES" i="1" dirty="0">
                <a:solidFill>
                  <a:srgbClr val="00B0F0"/>
                </a:solidFill>
              </a:rPr>
              <a:t> </a:t>
            </a:r>
            <a:r>
              <a:rPr lang="es-ES" i="1" dirty="0" err="1">
                <a:solidFill>
                  <a:srgbClr val="00B0F0"/>
                </a:solidFill>
              </a:rPr>
              <a:t>expererience</a:t>
            </a:r>
            <a:r>
              <a:rPr lang="es-ES" i="1" dirty="0">
                <a:solidFill>
                  <a:srgbClr val="00B0F0"/>
                </a:solidFill>
              </a:rPr>
              <a:t>? </a:t>
            </a:r>
          </a:p>
          <a:p>
            <a:r>
              <a:rPr lang="es-ES" dirty="0"/>
              <a:t>V.- A Little. Yes </a:t>
            </a:r>
            <a:r>
              <a:rPr lang="es-ES" dirty="0" err="1"/>
              <a:t>it</a:t>
            </a:r>
            <a:r>
              <a:rPr lang="es-ES" dirty="0"/>
              <a:t> </a:t>
            </a:r>
            <a:r>
              <a:rPr lang="es-ES" dirty="0" err="1"/>
              <a:t>is</a:t>
            </a:r>
            <a:r>
              <a:rPr lang="es-ES" dirty="0"/>
              <a:t> true </a:t>
            </a:r>
            <a:r>
              <a:rPr lang="es-ES" dirty="0" err="1"/>
              <a:t>that</a:t>
            </a:r>
            <a:r>
              <a:rPr lang="es-ES" dirty="0"/>
              <a:t> </a:t>
            </a:r>
            <a:r>
              <a:rPr lang="es-ES" dirty="0" err="1"/>
              <a:t>Rafaël</a:t>
            </a:r>
            <a:r>
              <a:rPr lang="es-ES" dirty="0"/>
              <a:t> </a:t>
            </a:r>
            <a:r>
              <a:rPr lang="es-ES" dirty="0" err="1"/>
              <a:t>hasn’t</a:t>
            </a:r>
            <a:r>
              <a:rPr lang="es-ES" dirty="0"/>
              <a:t> </a:t>
            </a:r>
            <a:r>
              <a:rPr lang="es-ES" dirty="0" err="1"/>
              <a:t>adapted</a:t>
            </a:r>
            <a:r>
              <a:rPr lang="es-ES" dirty="0"/>
              <a:t> to </a:t>
            </a:r>
            <a:r>
              <a:rPr lang="es-ES" dirty="0" err="1"/>
              <a:t>the</a:t>
            </a:r>
            <a:r>
              <a:rPr lang="es-ES" dirty="0"/>
              <a:t> </a:t>
            </a:r>
            <a:r>
              <a:rPr lang="es-ES" dirty="0" err="1"/>
              <a:t>somewhat</a:t>
            </a:r>
            <a:r>
              <a:rPr lang="es-ES" dirty="0"/>
              <a:t> </a:t>
            </a:r>
            <a:r>
              <a:rPr lang="es-ES" dirty="0" err="1"/>
              <a:t>serpentine</a:t>
            </a:r>
            <a:r>
              <a:rPr lang="es-ES" dirty="0"/>
              <a:t> </a:t>
            </a:r>
            <a:r>
              <a:rPr lang="es-ES" dirty="0" err="1"/>
              <a:t>manner</a:t>
            </a:r>
            <a:r>
              <a:rPr lang="es-ES" dirty="0"/>
              <a:t> </a:t>
            </a:r>
            <a:r>
              <a:rPr lang="es-ES" dirty="0" err="1"/>
              <a:t>we</a:t>
            </a:r>
            <a:r>
              <a:rPr lang="es-ES" dirty="0"/>
              <a:t> Gallegos </a:t>
            </a:r>
            <a:r>
              <a:rPr lang="es-ES" dirty="0" err="1"/>
              <a:t>have</a:t>
            </a:r>
            <a:r>
              <a:rPr lang="es-ES" dirty="0"/>
              <a:t> of </a:t>
            </a:r>
            <a:r>
              <a:rPr lang="es-ES" dirty="0" err="1"/>
              <a:t>expressing</a:t>
            </a:r>
            <a:r>
              <a:rPr lang="es-ES" dirty="0"/>
              <a:t> </a:t>
            </a:r>
            <a:r>
              <a:rPr lang="es-ES" dirty="0" err="1"/>
              <a:t>ourselves</a:t>
            </a:r>
            <a:r>
              <a:rPr lang="es-ES" dirty="0"/>
              <a:t> and </a:t>
            </a:r>
            <a:r>
              <a:rPr lang="es-ES" dirty="0" err="1"/>
              <a:t>this</a:t>
            </a:r>
            <a:r>
              <a:rPr lang="es-ES" dirty="0"/>
              <a:t> </a:t>
            </a:r>
            <a:r>
              <a:rPr lang="es-ES" dirty="0" err="1"/>
              <a:t>is</a:t>
            </a:r>
            <a:r>
              <a:rPr lang="es-ES" dirty="0"/>
              <a:t> </a:t>
            </a:r>
            <a:r>
              <a:rPr lang="es-ES" dirty="0" err="1"/>
              <a:t>something</a:t>
            </a:r>
            <a:r>
              <a:rPr lang="es-ES" dirty="0"/>
              <a:t> </a:t>
            </a:r>
            <a:r>
              <a:rPr lang="es-ES" dirty="0" err="1"/>
              <a:t>that</a:t>
            </a:r>
            <a:r>
              <a:rPr lang="es-ES" dirty="0"/>
              <a:t> I </a:t>
            </a:r>
            <a:r>
              <a:rPr lang="es-ES" dirty="0" err="1"/>
              <a:t>have</a:t>
            </a:r>
            <a:r>
              <a:rPr lang="es-ES" dirty="0"/>
              <a:t> </a:t>
            </a:r>
            <a:r>
              <a:rPr lang="es-ES" dirty="0" err="1"/>
              <a:t>lived</a:t>
            </a:r>
            <a:r>
              <a:rPr lang="es-ES" dirty="0"/>
              <a:t> </a:t>
            </a:r>
            <a:r>
              <a:rPr lang="es-ES" dirty="0" err="1"/>
              <a:t>with</a:t>
            </a:r>
            <a:r>
              <a:rPr lang="es-ES" dirty="0"/>
              <a:t>.  </a:t>
            </a:r>
            <a:r>
              <a:rPr lang="es-ES" dirty="0" err="1"/>
              <a:t>But</a:t>
            </a:r>
            <a:r>
              <a:rPr lang="es-ES" dirty="0"/>
              <a:t> </a:t>
            </a:r>
            <a:r>
              <a:rPr lang="es-ES" dirty="0" err="1"/>
              <a:t>with</a:t>
            </a:r>
            <a:r>
              <a:rPr lang="es-ES" dirty="0"/>
              <a:t> time, I </a:t>
            </a:r>
            <a:r>
              <a:rPr lang="es-ES" dirty="0" err="1"/>
              <a:t>have</a:t>
            </a:r>
            <a:r>
              <a:rPr lang="es-ES" dirty="0"/>
              <a:t> </a:t>
            </a:r>
            <a:r>
              <a:rPr lang="es-ES" dirty="0" err="1"/>
              <a:t>learned</a:t>
            </a:r>
            <a:r>
              <a:rPr lang="es-ES" dirty="0"/>
              <a:t> to </a:t>
            </a:r>
            <a:r>
              <a:rPr lang="es-ES" dirty="0" err="1"/>
              <a:t>not</a:t>
            </a:r>
            <a:r>
              <a:rPr lang="es-ES" dirty="0"/>
              <a:t> be so </a:t>
            </a:r>
            <a:r>
              <a:rPr lang="es-ES" dirty="0" err="1"/>
              <a:t>roundabout</a:t>
            </a:r>
            <a:r>
              <a:rPr lang="es-ES" dirty="0"/>
              <a:t> and </a:t>
            </a:r>
            <a:r>
              <a:rPr lang="es-ES" dirty="0" err="1"/>
              <a:t>my</a:t>
            </a:r>
            <a:r>
              <a:rPr lang="es-ES" dirty="0"/>
              <a:t> </a:t>
            </a:r>
            <a:r>
              <a:rPr lang="es-ES" dirty="0" err="1"/>
              <a:t>wife</a:t>
            </a:r>
            <a:r>
              <a:rPr lang="es-ES" dirty="0"/>
              <a:t> has </a:t>
            </a:r>
            <a:r>
              <a:rPr lang="es-ES" dirty="0" err="1"/>
              <a:t>learned</a:t>
            </a:r>
            <a:r>
              <a:rPr lang="es-ES" dirty="0"/>
              <a:t> to </a:t>
            </a:r>
            <a:r>
              <a:rPr lang="es-ES" dirty="0" err="1"/>
              <a:t>not</a:t>
            </a:r>
            <a:r>
              <a:rPr lang="es-ES" dirty="0"/>
              <a:t> be so </a:t>
            </a:r>
            <a:r>
              <a:rPr lang="es-ES" dirty="0" err="1"/>
              <a:t>direct</a:t>
            </a:r>
            <a:r>
              <a:rPr lang="es-ES" dirty="0"/>
              <a:t>, so </a:t>
            </a:r>
            <a:r>
              <a:rPr lang="es-ES" dirty="0" err="1"/>
              <a:t>we</a:t>
            </a:r>
            <a:r>
              <a:rPr lang="es-ES" dirty="0"/>
              <a:t> </a:t>
            </a:r>
            <a:r>
              <a:rPr lang="es-ES" dirty="0" err="1"/>
              <a:t>have</a:t>
            </a:r>
            <a:r>
              <a:rPr lang="es-ES" dirty="0"/>
              <a:t> </a:t>
            </a:r>
            <a:r>
              <a:rPr lang="es-ES" dirty="0" err="1"/>
              <a:t>gotten</a:t>
            </a:r>
            <a:r>
              <a:rPr lang="es-ES" dirty="0"/>
              <a:t> a </a:t>
            </a:r>
            <a:r>
              <a:rPr lang="es-ES" dirty="0" err="1"/>
              <a:t>little</a:t>
            </a:r>
            <a:r>
              <a:rPr lang="es-ES" dirty="0"/>
              <a:t> </a:t>
            </a:r>
            <a:r>
              <a:rPr lang="es-ES" dirty="0" err="1"/>
              <a:t>closer</a:t>
            </a:r>
            <a:r>
              <a:rPr lang="es-ES" dirty="0"/>
              <a:t> </a:t>
            </a:r>
            <a:r>
              <a:rPr lang="es-ES" dirty="0" err="1"/>
              <a:t>together</a:t>
            </a:r>
            <a:r>
              <a:rPr lang="es-ES" dirty="0"/>
              <a:t> in </a:t>
            </a:r>
            <a:r>
              <a:rPr lang="es-ES" dirty="0" err="1"/>
              <a:t>our</a:t>
            </a:r>
            <a:r>
              <a:rPr lang="es-ES" dirty="0"/>
              <a:t> </a:t>
            </a:r>
            <a:r>
              <a:rPr lang="es-ES" dirty="0" err="1"/>
              <a:t>ways</a:t>
            </a:r>
            <a:r>
              <a:rPr lang="es-ES" dirty="0"/>
              <a:t> of </a:t>
            </a:r>
            <a:r>
              <a:rPr lang="es-ES" dirty="0" err="1"/>
              <a:t>expressing</a:t>
            </a:r>
            <a:r>
              <a:rPr lang="es-ES" dirty="0"/>
              <a:t> </a:t>
            </a:r>
            <a:r>
              <a:rPr lang="es-ES" dirty="0" err="1"/>
              <a:t>ourselves</a:t>
            </a:r>
            <a:r>
              <a:rPr lang="es-ES" dirty="0"/>
              <a:t>.</a:t>
            </a:r>
          </a:p>
          <a:p>
            <a:r>
              <a:rPr lang="es-ES" b="1" i="1" dirty="0">
                <a:solidFill>
                  <a:srgbClr val="00B0F0"/>
                </a:solidFill>
              </a:rPr>
              <a:t>P.- </a:t>
            </a:r>
            <a:r>
              <a:rPr lang="es-ES" i="1" dirty="0" err="1">
                <a:solidFill>
                  <a:srgbClr val="00B0F0"/>
                </a:solidFill>
              </a:rPr>
              <a:t>The</a:t>
            </a:r>
            <a:r>
              <a:rPr lang="es-ES" i="1" dirty="0">
                <a:solidFill>
                  <a:srgbClr val="00B0F0"/>
                </a:solidFill>
              </a:rPr>
              <a:t> </a:t>
            </a:r>
            <a:r>
              <a:rPr lang="es-ES" i="1" dirty="0" err="1">
                <a:solidFill>
                  <a:srgbClr val="00B0F0"/>
                </a:solidFill>
              </a:rPr>
              <a:t>hard-boiled</a:t>
            </a:r>
            <a:r>
              <a:rPr lang="es-ES" i="1" dirty="0">
                <a:solidFill>
                  <a:srgbClr val="00B0F0"/>
                </a:solidFill>
              </a:rPr>
              <a:t> detective novel </a:t>
            </a:r>
            <a:r>
              <a:rPr lang="es-ES" i="1" dirty="0" err="1">
                <a:solidFill>
                  <a:srgbClr val="00B0F0"/>
                </a:solidFill>
              </a:rPr>
              <a:t>is</a:t>
            </a:r>
            <a:r>
              <a:rPr lang="es-ES" i="1" dirty="0">
                <a:solidFill>
                  <a:srgbClr val="00B0F0"/>
                </a:solidFill>
              </a:rPr>
              <a:t> </a:t>
            </a:r>
            <a:r>
              <a:rPr lang="es-ES" i="1" dirty="0" err="1">
                <a:solidFill>
                  <a:srgbClr val="00B0F0"/>
                </a:solidFill>
              </a:rPr>
              <a:t>having</a:t>
            </a:r>
            <a:r>
              <a:rPr lang="es-ES" i="1" dirty="0">
                <a:solidFill>
                  <a:srgbClr val="00B0F0"/>
                </a:solidFill>
              </a:rPr>
              <a:t> a </a:t>
            </a:r>
            <a:r>
              <a:rPr lang="es-ES" i="1" dirty="0" err="1">
                <a:solidFill>
                  <a:srgbClr val="00B0F0"/>
                </a:solidFill>
              </a:rPr>
              <a:t>great</a:t>
            </a:r>
            <a:r>
              <a:rPr lang="es-ES" i="1" dirty="0">
                <a:solidFill>
                  <a:srgbClr val="00B0F0"/>
                </a:solidFill>
              </a:rPr>
              <a:t> </a:t>
            </a:r>
            <a:r>
              <a:rPr lang="es-ES" i="1" dirty="0" err="1">
                <a:solidFill>
                  <a:srgbClr val="00B0F0"/>
                </a:solidFill>
              </a:rPr>
              <a:t>success</a:t>
            </a:r>
            <a:r>
              <a:rPr lang="es-ES" i="1" dirty="0">
                <a:solidFill>
                  <a:srgbClr val="00B0F0"/>
                </a:solidFill>
              </a:rPr>
              <a:t> in </a:t>
            </a:r>
            <a:r>
              <a:rPr lang="es-ES" i="1" dirty="0" err="1">
                <a:solidFill>
                  <a:srgbClr val="00B0F0"/>
                </a:solidFill>
              </a:rPr>
              <a:t>Spain</a:t>
            </a:r>
            <a:r>
              <a:rPr lang="es-ES" i="1" dirty="0">
                <a:solidFill>
                  <a:srgbClr val="00B0F0"/>
                </a:solidFill>
              </a:rPr>
              <a:t>. </a:t>
            </a:r>
            <a:r>
              <a:rPr lang="es-ES" i="1" dirty="0" err="1">
                <a:solidFill>
                  <a:srgbClr val="00B0F0"/>
                </a:solidFill>
              </a:rPr>
              <a:t>What</a:t>
            </a:r>
            <a:r>
              <a:rPr lang="es-ES" i="1" dirty="0">
                <a:solidFill>
                  <a:srgbClr val="00B0F0"/>
                </a:solidFill>
              </a:rPr>
              <a:t> do </a:t>
            </a:r>
            <a:r>
              <a:rPr lang="es-ES" i="1" dirty="0" err="1">
                <a:solidFill>
                  <a:srgbClr val="00B0F0"/>
                </a:solidFill>
              </a:rPr>
              <a:t>you</a:t>
            </a:r>
            <a:r>
              <a:rPr lang="es-ES" i="1" dirty="0">
                <a:solidFill>
                  <a:srgbClr val="00B0F0"/>
                </a:solidFill>
              </a:rPr>
              <a:t> </a:t>
            </a:r>
            <a:r>
              <a:rPr lang="es-ES" i="1" dirty="0" err="1">
                <a:solidFill>
                  <a:srgbClr val="00B0F0"/>
                </a:solidFill>
              </a:rPr>
              <a:t>think</a:t>
            </a:r>
            <a:r>
              <a:rPr lang="es-ES" i="1" dirty="0">
                <a:solidFill>
                  <a:srgbClr val="00B0F0"/>
                </a:solidFill>
              </a:rPr>
              <a:t> of </a:t>
            </a:r>
            <a:r>
              <a:rPr lang="es-ES" i="1" dirty="0" err="1">
                <a:solidFill>
                  <a:srgbClr val="00B0F0"/>
                </a:solidFill>
              </a:rPr>
              <a:t>this</a:t>
            </a:r>
            <a:r>
              <a:rPr lang="es-ES" i="1" dirty="0">
                <a:solidFill>
                  <a:srgbClr val="00B0F0"/>
                </a:solidFill>
              </a:rPr>
              <a:t> </a:t>
            </a:r>
            <a:r>
              <a:rPr lang="es-ES" i="1" dirty="0" err="1">
                <a:solidFill>
                  <a:srgbClr val="00B0F0"/>
                </a:solidFill>
              </a:rPr>
              <a:t>genre</a:t>
            </a:r>
            <a:r>
              <a:rPr lang="es-ES" i="1" dirty="0">
                <a:solidFill>
                  <a:srgbClr val="00B0F0"/>
                </a:solidFill>
              </a:rPr>
              <a:t> </a:t>
            </a:r>
            <a:r>
              <a:rPr lang="es-ES" i="1" dirty="0" err="1">
                <a:solidFill>
                  <a:srgbClr val="00B0F0"/>
                </a:solidFill>
              </a:rPr>
              <a:t>currently</a:t>
            </a:r>
            <a:r>
              <a:rPr lang="es-ES" i="1" dirty="0">
                <a:solidFill>
                  <a:srgbClr val="00B0F0"/>
                </a:solidFill>
              </a:rPr>
              <a:t> in </a:t>
            </a:r>
            <a:r>
              <a:rPr lang="es-ES" i="1" dirty="0" err="1">
                <a:solidFill>
                  <a:srgbClr val="00B0F0"/>
                </a:solidFill>
              </a:rPr>
              <a:t>our</a:t>
            </a:r>
            <a:r>
              <a:rPr lang="es-ES" i="1" dirty="0">
                <a:solidFill>
                  <a:srgbClr val="00B0F0"/>
                </a:solidFill>
              </a:rPr>
              <a:t> country?</a:t>
            </a:r>
          </a:p>
          <a:p>
            <a:r>
              <a:rPr lang="en-US" dirty="0"/>
              <a:t>V.- The police investigation is an excuse to talk about what interests us, to knock over any personal or social anxieties that we may have. While investigating, a policeman looks in all directions and what he sees is society. Because of this, I think that detective novels are successful, more than because of the intellectual game, but because of the social portrait that it paints.</a:t>
            </a:r>
          </a:p>
        </p:txBody>
      </p:sp>
    </p:spTree>
    <p:extLst>
      <p:ext uri="{BB962C8B-B14F-4D97-AF65-F5344CB8AC3E}">
        <p14:creationId xmlns:p14="http://schemas.microsoft.com/office/powerpoint/2010/main" val="3747547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dirty="0"/>
              <a:t>It was Arias!</a:t>
            </a:r>
            <a:br>
              <a:rPr lang="en-US" altLang="en-US" b="1" dirty="0"/>
            </a:br>
            <a:endParaRPr lang="en-US" altLang="en-US" dirty="0"/>
          </a:p>
        </p:txBody>
      </p:sp>
      <p:sp>
        <p:nvSpPr>
          <p:cNvPr id="18435" name="Content Placeholder 2"/>
          <p:cNvSpPr>
            <a:spLocks noGrp="1"/>
          </p:cNvSpPr>
          <p:nvPr>
            <p:ph idx="1"/>
          </p:nvPr>
        </p:nvSpPr>
        <p:spPr>
          <a:xfrm>
            <a:off x="609600" y="1524000"/>
            <a:ext cx="11109960" cy="4652963"/>
          </a:xfrm>
        </p:spPr>
        <p:txBody>
          <a:bodyPr/>
          <a:lstStyle/>
          <a:p>
            <a:pPr lvl="1"/>
            <a:r>
              <a:rPr lang="en-US" altLang="en-US" dirty="0"/>
              <a:t>Evidence: </a:t>
            </a:r>
            <a:r>
              <a:rPr lang="en-US" altLang="en-US" b="1" dirty="0"/>
              <a:t>Phone report </a:t>
            </a:r>
            <a:r>
              <a:rPr lang="en-US" altLang="en-US" dirty="0"/>
              <a:t>from Castelo’s phone</a:t>
            </a:r>
          </a:p>
          <a:p>
            <a:pPr marL="457200" lvl="1" indent="0">
              <a:buNone/>
            </a:pPr>
            <a:r>
              <a:rPr lang="en-US" altLang="en-US" dirty="0"/>
              <a:t>      3 calls during past 2 weeks: 2 to mother &amp; on Saturday one to house of José Arias</a:t>
            </a:r>
          </a:p>
          <a:p>
            <a:pPr marL="457200" lvl="1" indent="0">
              <a:buNone/>
            </a:pPr>
            <a:endParaRPr lang="en-US" altLang="en-US" dirty="0"/>
          </a:p>
          <a:p>
            <a:pPr marL="457200" lvl="1" indent="0">
              <a:buNone/>
            </a:pPr>
            <a:endParaRPr lang="en-US" altLang="en-US" dirty="0"/>
          </a:p>
          <a:p>
            <a:pPr marL="457200" lvl="1" indent="0">
              <a:buNone/>
            </a:pPr>
            <a:r>
              <a:rPr lang="en-US" altLang="en-US" dirty="0"/>
              <a:t>Arias’ response: (reason for call)</a:t>
            </a:r>
          </a:p>
          <a:p>
            <a:pPr marL="457200" lvl="1" indent="0">
              <a:buNone/>
            </a:pPr>
            <a:r>
              <a:rPr lang="en-US" altLang="en-US" dirty="0"/>
              <a:t>Arias says that Castelo lost rubber fender off boat- wanted to know if Arias had found it</a:t>
            </a:r>
          </a:p>
          <a:p>
            <a:pPr marL="457200" lvl="1" indent="0">
              <a:buNone/>
            </a:pPr>
            <a:r>
              <a:rPr lang="en-US" altLang="en-US" dirty="0"/>
              <a:t>The truth: (we find out much later)</a:t>
            </a:r>
          </a:p>
          <a:p>
            <a:pPr marL="457200" lvl="1" indent="0">
              <a:buNone/>
            </a:pPr>
            <a:r>
              <a:rPr lang="en-US" altLang="en-US" dirty="0"/>
              <a:t>It was Alicia Castelo calling Arias from her brother’s phone. And Castelo was protecting Alicia’s privacy</a:t>
            </a:r>
          </a:p>
          <a:p>
            <a:pPr marL="457200" lvl="1" indent="0">
              <a:buNone/>
            </a:pPr>
            <a:endParaRPr lang="en-US" altLang="en-US" dirty="0"/>
          </a:p>
          <a:p>
            <a:pPr marL="457200" lvl="1" indent="0">
              <a:buNone/>
            </a:pPr>
            <a:endParaRPr lang="en-US" altLang="en-US" dirty="0"/>
          </a:p>
          <a:p>
            <a:pPr marL="457200" lvl="1" indent="0">
              <a:buNone/>
            </a:pPr>
            <a:endParaRPr lang="en-US" altLang="en-US" dirty="0"/>
          </a:p>
          <a:p>
            <a:pPr lvl="1"/>
            <a:endParaRPr lang="en-US" altLang="en-US" dirty="0"/>
          </a:p>
        </p:txBody>
      </p:sp>
      <p:pic>
        <p:nvPicPr>
          <p:cNvPr id="2" name="Picture 1" descr="フリーイラスト素材] イラスト, 人物, カップル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9680" y="5124702"/>
            <a:ext cx="2075329" cy="1550417"/>
          </a:xfrm>
          <a:prstGeom prst="rect">
            <a:avLst/>
          </a:prstGeom>
        </p:spPr>
      </p:pic>
      <p:pic>
        <p:nvPicPr>
          <p:cNvPr id="3" name="Picture 2" descr="File:Emblem phone.svg - Wikimedia Comm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5009" y="172404"/>
            <a:ext cx="1981200" cy="1981200"/>
          </a:xfrm>
          <a:prstGeom prst="rect">
            <a:avLst/>
          </a:prstGeom>
        </p:spPr>
      </p:pic>
    </p:spTree>
    <p:extLst>
      <p:ext uri="{BB962C8B-B14F-4D97-AF65-F5344CB8AC3E}">
        <p14:creationId xmlns:p14="http://schemas.microsoft.com/office/powerpoint/2010/main" val="109152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par>
                          <p:cTn id="12" fill="hold">
                            <p:stCondLst>
                              <p:cond delay="500"/>
                            </p:stCondLst>
                            <p:childTnLst>
                              <p:par>
                                <p:cTn id="13" presetID="45" presetClass="exit" presetSubtype="0" fill="hold" nodeType="afterEffect">
                                  <p:stCondLst>
                                    <p:cond delay="0"/>
                                  </p:stCondLst>
                                  <p:childTnLst>
                                    <p:animEffect transition="out" filter="fade">
                                      <p:cBhvr>
                                        <p:cTn id="14" dur="2000"/>
                                        <p:tgtEl>
                                          <p:spTgt spid="3"/>
                                        </p:tgtEl>
                                      </p:cBhvr>
                                    </p:animEffect>
                                    <p:anim calcmode="lin" valueType="num">
                                      <p:cBhvr>
                                        <p:cTn id="15" dur="20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6" dur="2000"/>
                                        <p:tgtEl>
                                          <p:spTgt spid="3"/>
                                        </p:tgtEl>
                                        <p:attrNameLst>
                                          <p:attrName>ppt_h</p:attrName>
                                        </p:attrNameLst>
                                      </p:cBhvr>
                                      <p:tavLst>
                                        <p:tav tm="0">
                                          <p:val>
                                            <p:strVal val="ppt_h"/>
                                          </p:val>
                                        </p:tav>
                                        <p:tav tm="100000">
                                          <p:val>
                                            <p:strVal val="ppt_h"/>
                                          </p:val>
                                        </p:tav>
                                      </p:tavLst>
                                    </p:anim>
                                    <p:set>
                                      <p:cBhvr>
                                        <p:cTn id="17" dur="1" fill="hold">
                                          <p:stCondLst>
                                            <p:cond delay="19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8435">
                                            <p:txEl>
                                              <p:pRg st="5" end="5"/>
                                            </p:txEl>
                                          </p:spTgt>
                                        </p:tgtEl>
                                        <p:attrNameLst>
                                          <p:attrName>style.visibility</p:attrName>
                                        </p:attrNameLst>
                                      </p:cBhvr>
                                      <p:to>
                                        <p:strVal val="visible"/>
                                      </p:to>
                                    </p:set>
                                    <p:anim calcmode="lin" valueType="num">
                                      <p:cBhvr additive="base">
                                        <p:cTn id="22"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8435">
                                            <p:txEl>
                                              <p:pRg st="7" end="7"/>
                                            </p:txEl>
                                          </p:spTgt>
                                        </p:tgtEl>
                                        <p:attrNameLst>
                                          <p:attrName>style.visibility</p:attrName>
                                        </p:attrNameLst>
                                      </p:cBhvr>
                                      <p:to>
                                        <p:strVal val="visible"/>
                                      </p:to>
                                    </p:set>
                                    <p:anim calcmode="lin" valueType="num">
                                      <p:cBhvr additive="base">
                                        <p:cTn id="28" dur="500" fill="hold"/>
                                        <p:tgtEl>
                                          <p:spTgt spid="18435">
                                            <p:txEl>
                                              <p:pRg st="7" end="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8435">
                                            <p:txEl>
                                              <p:pRg st="7" end="7"/>
                                            </p:txEl>
                                          </p:spTgt>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 calcmode="lin" valueType="num">
                                      <p:cBhvr>
                                        <p:cTn id="35" dur="500" fill="hold"/>
                                        <p:tgtEl>
                                          <p:spTgt spid="2"/>
                                        </p:tgtEl>
                                        <p:attrNameLst>
                                          <p:attrName>style.rotation</p:attrName>
                                        </p:attrNameLst>
                                      </p:cBhvr>
                                      <p:tavLst>
                                        <p:tav tm="0">
                                          <p:val>
                                            <p:fltVal val="360"/>
                                          </p:val>
                                        </p:tav>
                                        <p:tav tm="100000">
                                          <p:val>
                                            <p:fltVal val="0"/>
                                          </p:val>
                                        </p:tav>
                                      </p:tavLst>
                                    </p:anim>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10515600" cy="330200"/>
          </a:xfrm>
        </p:spPr>
        <p:txBody>
          <a:bodyPr>
            <a:normAutofit fontScale="90000"/>
          </a:bodyPr>
          <a:lstStyle/>
          <a:p>
            <a:r>
              <a:rPr lang="en-US" sz="2700" b="1" i="1" dirty="0"/>
              <a:t>The Woman in the Yellow Dress- not </a:t>
            </a:r>
            <a:r>
              <a:rPr lang="en-US" sz="2700" b="1" i="1" dirty="0" err="1"/>
              <a:t>Poussa</a:t>
            </a:r>
            <a:endParaRPr lang="en-US" dirty="0"/>
          </a:p>
        </p:txBody>
      </p:sp>
      <p:pic>
        <p:nvPicPr>
          <p:cNvPr id="31746" name="Picture 2" descr="Painting by Austrian artist Max Kurzweil. Woman in a Yellow Dress 189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33" y="1609725"/>
            <a:ext cx="3861707" cy="3935498"/>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http://4.bp.blogspot.com/_0n9IExEpmh8/TGnW1fcPHoI/AAAAAAAAZgk/mNBkPQWvxrQ/s1600/Emile+Delobre+%281873-1956+Yellow+Dress+and+White+Hat+9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9618" y="1533525"/>
            <a:ext cx="3552145" cy="402762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521833" y="5626100"/>
            <a:ext cx="10515600" cy="111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i="1" dirty="0">
                <a:latin typeface="AR CHRISTY" panose="02000000000000000000" pitchFamily="2" charset="0"/>
              </a:rPr>
              <a:t>Max Kurzweil. Woman in a Yellow Dress 1899</a:t>
            </a:r>
            <a:br>
              <a:rPr lang="en-US" sz="1800" i="1" dirty="0">
                <a:latin typeface="AR CHRISTY" panose="02000000000000000000" pitchFamily="2" charset="0"/>
              </a:rPr>
            </a:br>
            <a:r>
              <a:rPr lang="en-US" sz="1800" i="1" dirty="0">
                <a:latin typeface="AR CHRISTY" panose="02000000000000000000" pitchFamily="2" charset="0"/>
              </a:rPr>
              <a:t>Emile </a:t>
            </a:r>
            <a:r>
              <a:rPr lang="en-US" sz="1800" i="1" dirty="0" err="1">
                <a:latin typeface="AR CHRISTY" panose="02000000000000000000" pitchFamily="2" charset="0"/>
              </a:rPr>
              <a:t>Delobre</a:t>
            </a:r>
            <a:r>
              <a:rPr lang="en-US" sz="1800" i="1" dirty="0">
                <a:latin typeface="AR CHRISTY" panose="02000000000000000000" pitchFamily="2" charset="0"/>
              </a:rPr>
              <a:t>. Yellow Dress and White Hat 1929</a:t>
            </a:r>
            <a:br>
              <a:rPr lang="en-US" sz="2700" i="1" dirty="0">
                <a:latin typeface="AR CHRISTY" panose="02000000000000000000" pitchFamily="2" charset="0"/>
              </a:rPr>
            </a:br>
            <a:r>
              <a:rPr lang="en-US" sz="1800" dirty="0">
                <a:latin typeface="AR CHRISTY" panose="02000000000000000000" pitchFamily="2" charset="0"/>
              </a:rPr>
              <a:t>Louis </a:t>
            </a:r>
            <a:r>
              <a:rPr lang="en-US" sz="1800" dirty="0" err="1">
                <a:latin typeface="AR CHRISTY" panose="02000000000000000000" pitchFamily="2" charset="0"/>
              </a:rPr>
              <a:t>Valtat</a:t>
            </a:r>
            <a:r>
              <a:rPr lang="en-US" sz="1800" dirty="0">
                <a:latin typeface="AR CHRISTY" panose="02000000000000000000" pitchFamily="2" charset="0"/>
              </a:rPr>
              <a:t> .Woman Seated In A Garden Artwork 1925</a:t>
            </a:r>
          </a:p>
        </p:txBody>
      </p:sp>
      <p:pic>
        <p:nvPicPr>
          <p:cNvPr id="31752" name="Picture 8" descr="Image result for girl in the yellow dress pain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7842" y="1533526"/>
            <a:ext cx="3070992" cy="4011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79684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altLang="en-US"/>
              <a:t>Sifting through evidence</a:t>
            </a:r>
            <a:r>
              <a:rPr lang="en-US" altLang="en-US" dirty="0"/>
              <a:t>: </a:t>
            </a:r>
            <a:r>
              <a:rPr lang="en-US" altLang="en-US" dirty="0" err="1"/>
              <a:t>Xurelo</a:t>
            </a:r>
            <a:r>
              <a:rPr lang="en-US" altLang="en-US" dirty="0"/>
              <a:t> shipwreck</a:t>
            </a:r>
          </a:p>
        </p:txBody>
      </p:sp>
      <p:sp>
        <p:nvSpPr>
          <p:cNvPr id="18435" name="Content Placeholder 2"/>
          <p:cNvSpPr>
            <a:spLocks noGrp="1"/>
          </p:cNvSpPr>
          <p:nvPr>
            <p:ph idx="1"/>
          </p:nvPr>
        </p:nvSpPr>
        <p:spPr>
          <a:xfrm>
            <a:off x="609600" y="1432560"/>
            <a:ext cx="11109960" cy="4744403"/>
          </a:xfrm>
        </p:spPr>
        <p:txBody>
          <a:bodyPr/>
          <a:lstStyle/>
          <a:p>
            <a:pPr lvl="1"/>
            <a:r>
              <a:rPr lang="en-US" altLang="en-US" b="1" dirty="0"/>
              <a:t>Newspaper Clippings </a:t>
            </a:r>
            <a:r>
              <a:rPr lang="en-US" altLang="en-US" dirty="0"/>
              <a:t>from 22 December, 1996</a:t>
            </a:r>
          </a:p>
          <a:p>
            <a:pPr marL="457200" lvl="1" indent="0">
              <a:buNone/>
            </a:pPr>
            <a:r>
              <a:rPr lang="en-US" altLang="en-US" dirty="0"/>
              <a:t>	Shipwreck near </a:t>
            </a:r>
            <a:r>
              <a:rPr lang="en-US" altLang="en-US" dirty="0" err="1"/>
              <a:t>Salvora</a:t>
            </a:r>
            <a:r>
              <a:rPr lang="en-US" altLang="en-US" dirty="0"/>
              <a:t> Island: skipper of another boat said that Sousa had radioed his intention to take shelter- why did he change his mind?</a:t>
            </a:r>
          </a:p>
          <a:p>
            <a:pPr marL="457200" lvl="1" indent="0">
              <a:buNone/>
            </a:pPr>
            <a:r>
              <a:rPr lang="en-US" altLang="en-US" dirty="0"/>
              <a:t>	Only </a:t>
            </a:r>
            <a:r>
              <a:rPr lang="en-US" altLang="en-US" dirty="0" err="1"/>
              <a:t>Valverde</a:t>
            </a:r>
            <a:r>
              <a:rPr lang="en-US" altLang="en-US" dirty="0"/>
              <a:t> had been interviewed: Sousa couldn’t steer clear of rocks</a:t>
            </a:r>
          </a:p>
          <a:p>
            <a:pPr marL="457200" lvl="1" indent="0">
              <a:buNone/>
            </a:pPr>
            <a:r>
              <a:rPr lang="en-US" altLang="en-US" dirty="0"/>
              <a:t>*</a:t>
            </a:r>
            <a:r>
              <a:rPr lang="en-US" altLang="en-US" b="1" dirty="0"/>
              <a:t>Newspaper Clippings </a:t>
            </a:r>
            <a:r>
              <a:rPr lang="en-US" altLang="en-US" dirty="0"/>
              <a:t>from 23 December, 1996</a:t>
            </a:r>
          </a:p>
          <a:p>
            <a:pPr marL="457200" lvl="1" indent="0">
              <a:buNone/>
            </a:pPr>
            <a:r>
              <a:rPr lang="en-US" altLang="en-US" dirty="0"/>
              <a:t>	woman from </a:t>
            </a:r>
            <a:r>
              <a:rPr lang="en-US" altLang="en-US" dirty="0" err="1"/>
              <a:t>Aguiño</a:t>
            </a:r>
            <a:r>
              <a:rPr lang="en-US" altLang="en-US" dirty="0"/>
              <a:t> disappeared 3 days ago</a:t>
            </a:r>
          </a:p>
          <a:p>
            <a:pPr marL="457200" lvl="1" indent="0">
              <a:buNone/>
            </a:pPr>
            <a:r>
              <a:rPr lang="en-US" altLang="en-US" dirty="0"/>
              <a:t>	rescue helicopters looking for Sousa body</a:t>
            </a:r>
          </a:p>
          <a:p>
            <a:pPr lvl="1"/>
            <a:r>
              <a:rPr lang="en-US" altLang="en-US" dirty="0"/>
              <a:t>Jan 28:  Sousa body found in nets of Vigo trawler</a:t>
            </a:r>
          </a:p>
          <a:p>
            <a:pPr lvl="1"/>
            <a:r>
              <a:rPr lang="en-US" dirty="0"/>
              <a:t>NO DNA or dental ID of Sousa; no fingerprints (nails &amp; fingers decomposed); eye color not possible to match (eyes missing); </a:t>
            </a:r>
            <a:r>
              <a:rPr lang="en-US" dirty="0" err="1"/>
              <a:t>IDed</a:t>
            </a:r>
            <a:r>
              <a:rPr lang="en-US" dirty="0"/>
              <a:t> only by clothing by son</a:t>
            </a:r>
          </a:p>
          <a:p>
            <a:pPr lvl="1"/>
            <a:endParaRPr lang="en-US" altLang="en-US" dirty="0"/>
          </a:p>
          <a:p>
            <a:pPr marL="457200" lvl="1" indent="0">
              <a:buNone/>
            </a:pPr>
            <a:endParaRPr lang="en-US" altLang="en-US" dirty="0"/>
          </a:p>
          <a:p>
            <a:pPr marL="457200" lvl="1" indent="0">
              <a:buNone/>
            </a:pPr>
            <a:endParaRPr lang="en-US" altLang="en-US" dirty="0"/>
          </a:p>
          <a:p>
            <a:pPr marL="457200" lvl="1" indent="0">
              <a:buNone/>
            </a:pPr>
            <a:endParaRPr lang="en-US" altLang="en-US" dirty="0"/>
          </a:p>
          <a:p>
            <a:pPr lvl="1"/>
            <a:endParaRPr lang="en-US" altLang="en-US" dirty="0"/>
          </a:p>
        </p:txBody>
      </p:sp>
    </p:spTree>
    <p:extLst>
      <p:ext uri="{BB962C8B-B14F-4D97-AF65-F5344CB8AC3E}">
        <p14:creationId xmlns:p14="http://schemas.microsoft.com/office/powerpoint/2010/main" val="27614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 calcmode="lin" valueType="num">
                                      <p:cBhvr additive="base">
                                        <p:cTn id="7"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anim calcmode="lin" valueType="num">
                                      <p:cBhvr additive="base">
                                        <p:cTn id="11"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8435">
                                            <p:txEl>
                                              <p:pRg st="4" end="4"/>
                                            </p:txEl>
                                          </p:spTgt>
                                        </p:tgtEl>
                                        <p:attrNameLst>
                                          <p:attrName>style.visibility</p:attrName>
                                        </p:attrNameLst>
                                      </p:cBhvr>
                                      <p:to>
                                        <p:strVal val="visible"/>
                                      </p:to>
                                    </p:set>
                                    <p:anim calcmode="lin" valueType="num">
                                      <p:cBhvr additive="base">
                                        <p:cTn id="17" dur="500" fill="hold"/>
                                        <p:tgtEl>
                                          <p:spTgt spid="18435">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8435">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435">
                                            <p:txEl>
                                              <p:pRg st="5" end="5"/>
                                            </p:txEl>
                                          </p:spTgt>
                                        </p:tgtEl>
                                        <p:attrNameLst>
                                          <p:attrName>style.visibility</p:attrName>
                                        </p:attrNameLst>
                                      </p:cBhvr>
                                      <p:to>
                                        <p:strVal val="visible"/>
                                      </p:to>
                                    </p:set>
                                    <p:anim calcmode="lin" valueType="num">
                                      <p:cBhvr additive="base">
                                        <p:cTn id="21" dur="500" fill="hold"/>
                                        <p:tgtEl>
                                          <p:spTgt spid="18435">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843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8435">
                                            <p:txEl>
                                              <p:pRg st="6" end="6"/>
                                            </p:txEl>
                                          </p:spTgt>
                                        </p:tgtEl>
                                        <p:attrNameLst>
                                          <p:attrName>style.visibility</p:attrName>
                                        </p:attrNameLst>
                                      </p:cBhvr>
                                      <p:to>
                                        <p:strVal val="visible"/>
                                      </p:to>
                                    </p:set>
                                    <p:animEffect transition="in" filter="fade">
                                      <p:cBhvr>
                                        <p:cTn id="27" dur="1000"/>
                                        <p:tgtEl>
                                          <p:spTgt spid="18435">
                                            <p:txEl>
                                              <p:pRg st="6" end="6"/>
                                            </p:txEl>
                                          </p:spTgt>
                                        </p:tgtEl>
                                      </p:cBhvr>
                                    </p:animEffect>
                                    <p:anim calcmode="lin" valueType="num">
                                      <p:cBhvr>
                                        <p:cTn id="28" dur="1000" fill="hold"/>
                                        <p:tgtEl>
                                          <p:spTgt spid="1843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1843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8435">
                                            <p:txEl>
                                              <p:pRg st="7" end="7"/>
                                            </p:txEl>
                                          </p:spTgt>
                                        </p:tgtEl>
                                        <p:attrNameLst>
                                          <p:attrName>style.visibility</p:attrName>
                                        </p:attrNameLst>
                                      </p:cBhvr>
                                      <p:to>
                                        <p:strVal val="visible"/>
                                      </p:to>
                                    </p:set>
                                    <p:anim calcmode="lin" valueType="num">
                                      <p:cBhvr additive="base">
                                        <p:cTn id="34" dur="500" fill="hold"/>
                                        <p:tgtEl>
                                          <p:spTgt spid="18435">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843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53440"/>
            <a:ext cx="10515600" cy="837248"/>
          </a:xfrm>
        </p:spPr>
        <p:txBody>
          <a:bodyPr>
            <a:normAutofit fontScale="90000"/>
          </a:bodyPr>
          <a:lstStyle/>
          <a:p>
            <a:r>
              <a:rPr lang="en-US" dirty="0"/>
              <a:t>Boat found!</a:t>
            </a:r>
            <a:br>
              <a:rPr lang="en-US" dirty="0"/>
            </a:br>
            <a:r>
              <a:rPr lang="en-US" dirty="0"/>
              <a:t>There were 2 killers!</a:t>
            </a:r>
            <a:br>
              <a:rPr lang="en-US" dirty="0"/>
            </a:br>
            <a:endParaRPr lang="en-US" dirty="0"/>
          </a:p>
        </p:txBody>
      </p:sp>
      <p:sp>
        <p:nvSpPr>
          <p:cNvPr id="3" name="Content Placeholder 2"/>
          <p:cNvSpPr>
            <a:spLocks noGrp="1"/>
          </p:cNvSpPr>
          <p:nvPr>
            <p:ph idx="1"/>
          </p:nvPr>
        </p:nvSpPr>
        <p:spPr>
          <a:xfrm>
            <a:off x="838200" y="2407919"/>
            <a:ext cx="10972800" cy="3769043"/>
          </a:xfrm>
        </p:spPr>
        <p:txBody>
          <a:bodyPr>
            <a:normAutofit/>
          </a:bodyPr>
          <a:lstStyle/>
          <a:p>
            <a:r>
              <a:rPr lang="en-US" dirty="0"/>
              <a:t>Sunken boat found at Punta </a:t>
            </a:r>
            <a:r>
              <a:rPr lang="en-US" dirty="0" err="1"/>
              <a:t>Lameda</a:t>
            </a:r>
            <a:r>
              <a:rPr lang="en-US" dirty="0"/>
              <a:t> lighthouse, hole in hull, weighted down with stones (by boy scuba-fishing) </a:t>
            </a:r>
            <a:r>
              <a:rPr lang="en-US" altLang="en-US" dirty="0">
                <a:hlinkClick r:id="rId2"/>
              </a:rPr>
              <a:t>https://www.youtube.com/watch?v=wqtVOCFetFE</a:t>
            </a:r>
            <a:endParaRPr lang="en-US" altLang="en-US" dirty="0"/>
          </a:p>
          <a:p>
            <a:r>
              <a:rPr lang="en-US" dirty="0"/>
              <a:t>Sheltered spot like pool, protected by rocks, opening to enter</a:t>
            </a:r>
          </a:p>
          <a:p>
            <a:r>
              <a:rPr lang="en-US" dirty="0"/>
              <a:t>Can be entered 2 hours before or after low tide (530AM, 6PM)</a:t>
            </a:r>
          </a:p>
          <a:p>
            <a:r>
              <a:rPr lang="en-US" dirty="0"/>
              <a:t>Castelo’s boat too big to tow in: 2 KILLERS!</a:t>
            </a:r>
          </a:p>
          <a:p>
            <a:r>
              <a:rPr lang="en-US" dirty="0"/>
              <a:t>Caldas finds spanner in rocks (thanks to sea-sickness)</a:t>
            </a:r>
          </a:p>
          <a:p>
            <a:endParaRPr lang="en-US" dirty="0"/>
          </a:p>
        </p:txBody>
      </p:sp>
      <p:pic>
        <p:nvPicPr>
          <p:cNvPr id="4" name="Picture 2" descr="Punta Lame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7659" y="-109512"/>
            <a:ext cx="5544341" cy="251743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mage result for car span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2712" y="4693823"/>
            <a:ext cx="2998788" cy="2164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67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1" presetClass="entr" presetSubtype="0" fill="hold" nodeType="afterEffect">
                                  <p:stCondLst>
                                    <p:cond delay="0"/>
                                  </p:stCondLst>
                                  <p:childTnLst>
                                    <p:set>
                                      <p:cBhvr>
                                        <p:cTn id="35"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Questions</a:t>
            </a:r>
          </a:p>
        </p:txBody>
      </p:sp>
      <p:sp>
        <p:nvSpPr>
          <p:cNvPr id="3" name="Content Placeholder 2"/>
          <p:cNvSpPr>
            <a:spLocks noGrp="1"/>
          </p:cNvSpPr>
          <p:nvPr>
            <p:ph idx="1"/>
          </p:nvPr>
        </p:nvSpPr>
        <p:spPr/>
        <p:txBody>
          <a:bodyPr/>
          <a:lstStyle/>
          <a:p>
            <a:r>
              <a:rPr lang="en-US" dirty="0"/>
              <a:t>If killer(s) wanted Castelo’s boat not found, Why not scuttle it out at sea?</a:t>
            </a:r>
          </a:p>
          <a:p>
            <a:r>
              <a:rPr lang="en-US" dirty="0"/>
              <a:t>Why throw the spanner in the rocks &amp; not out to sea?</a:t>
            </a:r>
          </a:p>
          <a:p>
            <a:r>
              <a:rPr lang="en-US" dirty="0"/>
              <a:t>How did murderers know that Castelo would go out in his boat on Sunday?</a:t>
            </a:r>
          </a:p>
          <a:p>
            <a:r>
              <a:rPr lang="en-US" dirty="0"/>
              <a:t>If murderers are Arias &amp; </a:t>
            </a:r>
            <a:r>
              <a:rPr lang="en-US" dirty="0" err="1"/>
              <a:t>Valverde</a:t>
            </a:r>
            <a:r>
              <a:rPr lang="en-US" dirty="0"/>
              <a:t>, what do they have to gain?</a:t>
            </a:r>
          </a:p>
          <a:p>
            <a:endParaRPr lang="en-US" dirty="0"/>
          </a:p>
        </p:txBody>
      </p:sp>
    </p:spTree>
    <p:extLst>
      <p:ext uri="{BB962C8B-B14F-4D97-AF65-F5344CB8AC3E}">
        <p14:creationId xmlns:p14="http://schemas.microsoft.com/office/powerpoint/2010/main" val="2237597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74980" y="619760"/>
            <a:ext cx="10515600" cy="70008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Some Possible Answers  : After talking to </a:t>
            </a:r>
            <a:r>
              <a:rPr lang="en-US" dirty="0" err="1"/>
              <a:t>percebeiros</a:t>
            </a:r>
            <a:r>
              <a:rPr lang="en-US" dirty="0"/>
              <a:t>	</a:t>
            </a:r>
          </a:p>
        </p:txBody>
      </p:sp>
      <p:sp>
        <p:nvSpPr>
          <p:cNvPr id="8" name="Content Placeholder 2"/>
          <p:cNvSpPr txBox="1">
            <a:spLocks/>
          </p:cNvSpPr>
          <p:nvPr/>
        </p:nvSpPr>
        <p:spPr>
          <a:xfrm>
            <a:off x="640080" y="1825308"/>
            <a:ext cx="10957560" cy="459073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If killer(s) wanted Castelo’s boat not found, Why not scuttle it out at sea?</a:t>
            </a:r>
          </a:p>
          <a:p>
            <a:r>
              <a:rPr lang="en-US" dirty="0"/>
              <a:t>The killers sank the boat at the pool because there are no prying eyes</a:t>
            </a:r>
          </a:p>
          <a:p>
            <a:r>
              <a:rPr lang="en-US" dirty="0"/>
              <a:t>1 killer can leave by land</a:t>
            </a:r>
          </a:p>
          <a:p>
            <a:r>
              <a:rPr lang="en-US" dirty="0"/>
              <a:t>Why throw the spanner in the rocks &amp; not out to sea?</a:t>
            </a:r>
          </a:p>
          <a:p>
            <a:r>
              <a:rPr lang="en-US" dirty="0"/>
              <a:t>If police thought it was a suicide, no one would be looking for a weapon. No need to worry about it being found.</a:t>
            </a:r>
          </a:p>
          <a:p>
            <a:r>
              <a:rPr lang="en-US" dirty="0"/>
              <a:t>If murderers are Arias &amp; </a:t>
            </a:r>
            <a:r>
              <a:rPr lang="en-US" dirty="0" err="1"/>
              <a:t>Valverde</a:t>
            </a:r>
            <a:r>
              <a:rPr lang="en-US" dirty="0"/>
              <a:t>, what do they have to gain?</a:t>
            </a:r>
          </a:p>
          <a:p>
            <a:r>
              <a:rPr lang="en-US" dirty="0"/>
              <a:t>Arias &amp; </a:t>
            </a:r>
            <a:r>
              <a:rPr lang="en-US" dirty="0" err="1"/>
              <a:t>Valverde</a:t>
            </a:r>
            <a:r>
              <a:rPr lang="en-US" dirty="0"/>
              <a:t> are afraid that Castelo will talk. (about </a:t>
            </a:r>
            <a:r>
              <a:rPr lang="en-US" dirty="0" err="1"/>
              <a:t>Xurelo</a:t>
            </a:r>
            <a:r>
              <a:rPr lang="en-US" dirty="0"/>
              <a:t> shipwreck) Need to silence him.</a:t>
            </a:r>
          </a:p>
          <a:p>
            <a:endParaRPr lang="en-US" dirty="0"/>
          </a:p>
          <a:p>
            <a:r>
              <a:rPr lang="en-US" dirty="0"/>
              <a:t>BUT: How did they know he would go out on Sunday? </a:t>
            </a:r>
          </a:p>
        </p:txBody>
      </p:sp>
    </p:spTree>
    <p:extLst>
      <p:ext uri="{BB962C8B-B14F-4D97-AF65-F5344CB8AC3E}">
        <p14:creationId xmlns:p14="http://schemas.microsoft.com/office/powerpoint/2010/main" val="83616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 calcmode="lin" valueType="num">
                                      <p:cBhvr additive="base">
                                        <p:cTn id="7"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 calcmode="lin" valueType="num">
                                      <p:cBhvr additive="base">
                                        <p:cTn id="19"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 calcmode="lin" valueType="num">
                                      <p:cBhvr additive="base">
                                        <p:cTn id="25"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 calcmode="lin" valueType="num">
                                      <p:cBhvr additive="base">
                                        <p:cTn id="31"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76300"/>
            <a:ext cx="10515600" cy="511175"/>
          </a:xfrm>
        </p:spPr>
        <p:txBody>
          <a:bodyPr>
            <a:normAutofit fontScale="90000"/>
          </a:bodyPr>
          <a:lstStyle/>
          <a:p>
            <a:r>
              <a:rPr lang="en-US" dirty="0"/>
              <a:t>Drinking &amp; Thinking</a:t>
            </a:r>
          </a:p>
        </p:txBody>
      </p:sp>
      <p:sp>
        <p:nvSpPr>
          <p:cNvPr id="3" name="Content Placeholder 2"/>
          <p:cNvSpPr>
            <a:spLocks noGrp="1"/>
          </p:cNvSpPr>
          <p:nvPr>
            <p:ph idx="1"/>
          </p:nvPr>
        </p:nvSpPr>
        <p:spPr>
          <a:xfrm>
            <a:off x="838200" y="876300"/>
            <a:ext cx="10515600" cy="5300663"/>
          </a:xfrm>
        </p:spPr>
        <p:txBody>
          <a:bodyPr>
            <a:normAutofit/>
          </a:bodyPr>
          <a:lstStyle/>
          <a:p>
            <a:pPr marL="0" indent="0" fontAlgn="b">
              <a:buNone/>
            </a:pPr>
            <a:endParaRPr lang="en-US" dirty="0"/>
          </a:p>
          <a:p>
            <a:pPr marL="0" indent="0" fontAlgn="b">
              <a:buNone/>
            </a:pPr>
            <a:r>
              <a:rPr lang="en-US" dirty="0"/>
              <a:t>*bartender at El </a:t>
            </a:r>
            <a:r>
              <a:rPr lang="en-US" dirty="0" err="1"/>
              <a:t>Eligio</a:t>
            </a:r>
            <a:r>
              <a:rPr lang="en-US" dirty="0"/>
              <a:t>  speculates:</a:t>
            </a:r>
          </a:p>
          <a:p>
            <a:pPr lvl="1" fontAlgn="t"/>
            <a:r>
              <a:rPr lang="en-US" dirty="0"/>
              <a:t>He always liked a storm forecast when he was a seaman-meant time in port</a:t>
            </a:r>
          </a:p>
          <a:p>
            <a:pPr lvl="1" fontAlgn="t"/>
            <a:r>
              <a:rPr lang="en-US" dirty="0"/>
              <a:t>Looks at map with Caldas- figures </a:t>
            </a:r>
            <a:r>
              <a:rPr lang="en-US" dirty="0" err="1"/>
              <a:t>Xurelo</a:t>
            </a:r>
            <a:r>
              <a:rPr lang="en-US" dirty="0"/>
              <a:t> might have ported at </a:t>
            </a:r>
            <a:r>
              <a:rPr lang="en-US" dirty="0" err="1"/>
              <a:t>Aguiño</a:t>
            </a:r>
            <a:r>
              <a:rPr lang="en-US" dirty="0"/>
              <a:t>, closest port to </a:t>
            </a:r>
            <a:r>
              <a:rPr lang="en-US" dirty="0" err="1"/>
              <a:t>Salvora</a:t>
            </a:r>
            <a:r>
              <a:rPr lang="en-US" dirty="0"/>
              <a:t> Island</a:t>
            </a:r>
          </a:p>
          <a:p>
            <a:pPr marL="0" indent="0">
              <a:buNone/>
            </a:pPr>
            <a:endParaRPr lang="en-US" dirty="0"/>
          </a:p>
          <a:p>
            <a:pPr marL="0" indent="0">
              <a:buNone/>
            </a:pPr>
            <a:endParaRPr lang="en-US" dirty="0"/>
          </a:p>
        </p:txBody>
      </p:sp>
      <p:pic>
        <p:nvPicPr>
          <p:cNvPr id="5" name="Picture 4"/>
          <p:cNvPicPr>
            <a:picLocks noChangeAspect="1"/>
          </p:cNvPicPr>
          <p:nvPr/>
        </p:nvPicPr>
        <p:blipFill rotWithShape="1">
          <a:blip r:embed="rId2"/>
          <a:srcRect l="41428" t="7671" b="14886"/>
          <a:stretch/>
        </p:blipFill>
        <p:spPr>
          <a:xfrm>
            <a:off x="1390388" y="3057383"/>
            <a:ext cx="3593143" cy="3800617"/>
          </a:xfrm>
          <a:prstGeom prst="rect">
            <a:avLst/>
          </a:prstGeom>
        </p:spPr>
      </p:pic>
      <p:pic>
        <p:nvPicPr>
          <p:cNvPr id="6" name="Picture 5" descr="closeup of a bartender dispensing freshly brewed beer for a customer ..."/>
          <p:cNvPicPr>
            <a:picLocks noChangeAspect="1"/>
          </p:cNvPicPr>
          <p:nvPr/>
        </p:nvPicPr>
        <p:blipFill rotWithShape="1">
          <a:blip r:embed="rId3">
            <a:extLst>
              <a:ext uri="{28A0092B-C50C-407E-A947-70E740481C1C}">
                <a14:useLocalDpi xmlns:a14="http://schemas.microsoft.com/office/drawing/2010/main" val="0"/>
              </a:ext>
            </a:extLst>
          </a:blip>
          <a:srcRect l="12045" t="21702" r="23367"/>
          <a:stretch/>
        </p:blipFill>
        <p:spPr>
          <a:xfrm>
            <a:off x="6556852" y="3688154"/>
            <a:ext cx="3632549" cy="2999984"/>
          </a:xfrm>
          <a:prstGeom prst="rect">
            <a:avLst/>
          </a:prstGeom>
        </p:spPr>
      </p:pic>
      <p:pic>
        <p:nvPicPr>
          <p:cNvPr id="8" name="Picture 7" descr="Light-Bul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6761" y="3871738"/>
            <a:ext cx="636044" cy="735426"/>
          </a:xfrm>
          <a:prstGeom prst="rect">
            <a:avLst/>
          </a:prstGeom>
        </p:spPr>
      </p:pic>
      <p:cxnSp>
        <p:nvCxnSpPr>
          <p:cNvPr id="10" name="Straight Arrow Connector 9"/>
          <p:cNvCxnSpPr/>
          <p:nvPr/>
        </p:nvCxnSpPr>
        <p:spPr>
          <a:xfrm flipV="1">
            <a:off x="2480153" y="5188147"/>
            <a:ext cx="706806" cy="654904"/>
          </a:xfrm>
          <a:prstGeom prst="straightConnector1">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7" name="Picture 6" descr="Fishing Boat Free Stock Photo - Public Domain Picture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66586" y="5843051"/>
            <a:ext cx="672230" cy="504172"/>
          </a:xfrm>
          <a:prstGeom prst="rect">
            <a:avLst/>
          </a:prstGeom>
        </p:spPr>
      </p:pic>
      <p:pic>
        <p:nvPicPr>
          <p:cNvPr id="4" name="Picture 3" descr="DCHS British Literature - Metaphysical Poems"/>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90126" y="919402"/>
            <a:ext cx="3683000" cy="2628900"/>
          </a:xfrm>
          <a:prstGeom prst="rect">
            <a:avLst/>
          </a:prstGeom>
        </p:spPr>
      </p:pic>
      <p:sp>
        <p:nvSpPr>
          <p:cNvPr id="11" name="Title 1"/>
          <p:cNvSpPr txBox="1">
            <a:spLocks/>
          </p:cNvSpPr>
          <p:nvPr/>
        </p:nvSpPr>
        <p:spPr>
          <a:xfrm>
            <a:off x="182880" y="203200"/>
            <a:ext cx="11826240" cy="5763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t>New Focus : What really happened the night of the </a:t>
            </a:r>
            <a:r>
              <a:rPr lang="en-US" sz="2800" b="1" dirty="0" err="1"/>
              <a:t>Xurelo</a:t>
            </a:r>
            <a:r>
              <a:rPr lang="en-US" sz="2800" b="1" dirty="0"/>
              <a:t> shipwreck?</a:t>
            </a:r>
          </a:p>
        </p:txBody>
      </p:sp>
    </p:spTree>
    <p:extLst>
      <p:ext uri="{BB962C8B-B14F-4D97-AF65-F5344CB8AC3E}">
        <p14:creationId xmlns:p14="http://schemas.microsoft.com/office/powerpoint/2010/main" val="410158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childTnLst>
                          </p:cTn>
                        </p:par>
                        <p:par>
                          <p:cTn id="17" fill="hold">
                            <p:stCondLst>
                              <p:cond delay="500"/>
                            </p:stCondLst>
                            <p:childTnLst>
                              <p:par>
                                <p:cTn id="18" presetID="8" presetClass="emph" presetSubtype="0" fill="hold" nodeType="afterEffect">
                                  <p:stCondLst>
                                    <p:cond delay="0"/>
                                  </p:stCondLst>
                                  <p:childTnLst>
                                    <p:animRot by="21600000">
                                      <p:cBhvr>
                                        <p:cTn id="19" dur="2000" fill="hold"/>
                                        <p:tgtEl>
                                          <p:spTgt spid="4"/>
                                        </p:tgtEl>
                                        <p:attrNameLst>
                                          <p:attrName>r</p:attrName>
                                        </p:attrNameLst>
                                      </p:cBhvr>
                                    </p:animRot>
                                  </p:childTnLst>
                                </p:cTn>
                              </p:par>
                            </p:childTnLst>
                          </p:cTn>
                        </p:par>
                        <p:par>
                          <p:cTn id="20" fill="hold">
                            <p:stCondLst>
                              <p:cond delay="2500"/>
                            </p:stCondLst>
                            <p:childTnLst>
                              <p:par>
                                <p:cTn id="21" presetID="1" presetClass="exit" presetSubtype="0" fill="hold" nodeType="after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6" presetClass="path" presetSubtype="0" accel="50000" decel="50000" fill="hold" nodeType="clickEffect">
                                  <p:stCondLst>
                                    <p:cond delay="0"/>
                                  </p:stCondLst>
                                  <p:childTnLst>
                                    <p:animMotion origin="layout" path="M 2.5E-6 -4.44444E-6 L 0.07969 -0.16158 " pathEditMode="relative" rAng="0" ptsTypes="AA">
                                      <p:cBhvr>
                                        <p:cTn id="44" dur="2000" fill="hold"/>
                                        <p:tgtEl>
                                          <p:spTgt spid="7"/>
                                        </p:tgtEl>
                                        <p:attrNameLst>
                                          <p:attrName>ppt_x</p:attrName>
                                          <p:attrName>ppt_y</p:attrName>
                                        </p:attrNameLst>
                                      </p:cBhvr>
                                      <p:rCtr x="4128" y="-86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2140" y="370840"/>
            <a:ext cx="10515600" cy="558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t>New Focus : What really happened the night of the </a:t>
            </a:r>
            <a:r>
              <a:rPr lang="en-US" sz="2800" b="1" dirty="0" err="1"/>
              <a:t>Xurelo</a:t>
            </a:r>
            <a:r>
              <a:rPr lang="en-US" sz="2800" b="1" dirty="0"/>
              <a:t> shipwreck?</a:t>
            </a:r>
          </a:p>
        </p:txBody>
      </p:sp>
      <p:sp>
        <p:nvSpPr>
          <p:cNvPr id="5" name="Content Placeholder 2"/>
          <p:cNvSpPr txBox="1">
            <a:spLocks/>
          </p:cNvSpPr>
          <p:nvPr/>
        </p:nvSpPr>
        <p:spPr>
          <a:xfrm>
            <a:off x="868680" y="1402080"/>
            <a:ext cx="10515600" cy="18288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Rereads Newspaper report from Dec 23, 1996:</a:t>
            </a:r>
          </a:p>
          <a:p>
            <a:pPr lvl="1"/>
            <a:r>
              <a:rPr lang="en-US" dirty="0"/>
              <a:t>Rebeca </a:t>
            </a:r>
            <a:r>
              <a:rPr lang="en-US" dirty="0" err="1"/>
              <a:t>Neira</a:t>
            </a:r>
            <a:r>
              <a:rPr lang="en-US" dirty="0"/>
              <a:t> of </a:t>
            </a:r>
            <a:r>
              <a:rPr lang="en-US" dirty="0" err="1"/>
              <a:t>Aguiño</a:t>
            </a:r>
            <a:r>
              <a:rPr lang="en-US" dirty="0"/>
              <a:t>, single mother at 17, was last seen night of Dec. 20- the night of </a:t>
            </a:r>
            <a:r>
              <a:rPr lang="en-US" dirty="0" err="1"/>
              <a:t>Xurelo</a:t>
            </a:r>
            <a:r>
              <a:rPr lang="en-US" dirty="0"/>
              <a:t> shipwreck</a:t>
            </a:r>
          </a:p>
          <a:p>
            <a:pPr lvl="1"/>
            <a:r>
              <a:rPr lang="en-US" dirty="0"/>
              <a:t>Her son Diego (15) reported her missing</a:t>
            </a:r>
          </a:p>
          <a:p>
            <a:endParaRPr lang="en-US" dirty="0"/>
          </a:p>
        </p:txBody>
      </p:sp>
      <p:pic>
        <p:nvPicPr>
          <p:cNvPr id="6" name="Picture 2" descr="Image result for man reading newspaper clipp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866" y="3189856"/>
            <a:ext cx="428625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estacion de policia para color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7594" y="2808856"/>
            <a:ext cx="4762500" cy="3238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lego policem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3688" y="4234275"/>
            <a:ext cx="1232895" cy="18130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Lego Teenage Pilot"/>
          <p:cNvPicPr>
            <a:picLocks noChangeAspect="1" noChangeArrowheads="1"/>
          </p:cNvPicPr>
          <p:nvPr/>
        </p:nvPicPr>
        <p:blipFill rotWithShape="1">
          <a:blip r:embed="rId5">
            <a:extLst>
              <a:ext uri="{28A0092B-C50C-407E-A947-70E740481C1C}">
                <a14:useLocalDpi xmlns:a14="http://schemas.microsoft.com/office/drawing/2010/main" val="0"/>
              </a:ext>
            </a:extLst>
          </a:blip>
          <a:srcRect l="25300" t="11600" r="12400"/>
          <a:stretch/>
        </p:blipFill>
        <p:spPr bwMode="auto">
          <a:xfrm>
            <a:off x="4977256" y="4740933"/>
            <a:ext cx="1149224" cy="1630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91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2050"/>
                                        </p:tgtEl>
                                        <p:attrNameLst>
                                          <p:attrName>style.visibility</p:attrName>
                                        </p:attrNameLst>
                                      </p:cBhvr>
                                      <p:to>
                                        <p:strVal val="visible"/>
                                      </p:to>
                                    </p:set>
                                    <p:anim calcmode="lin" valueType="num">
                                      <p:cBhvr additive="base">
                                        <p:cTn id="18" dur="500" fill="hold"/>
                                        <p:tgtEl>
                                          <p:spTgt spid="2050"/>
                                        </p:tgtEl>
                                        <p:attrNameLst>
                                          <p:attrName>ppt_x</p:attrName>
                                        </p:attrNameLst>
                                      </p:cBhvr>
                                      <p:tavLst>
                                        <p:tav tm="0">
                                          <p:val>
                                            <p:strVal val="#ppt_x"/>
                                          </p:val>
                                        </p:tav>
                                        <p:tav tm="100000">
                                          <p:val>
                                            <p:strVal val="#ppt_x"/>
                                          </p:val>
                                        </p:tav>
                                      </p:tavLst>
                                    </p:anim>
                                    <p:anim calcmode="lin" valueType="num">
                                      <p:cBhvr additive="base">
                                        <p:cTn id="19" dur="500" fill="hold"/>
                                        <p:tgtEl>
                                          <p:spTgt spid="205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additive="base">
                                        <p:cTn id="22" dur="500" fill="hold"/>
                                        <p:tgtEl>
                                          <p:spTgt spid="2052"/>
                                        </p:tgtEl>
                                        <p:attrNameLst>
                                          <p:attrName>ppt_x</p:attrName>
                                        </p:attrNameLst>
                                      </p:cBhvr>
                                      <p:tavLst>
                                        <p:tav tm="0">
                                          <p:val>
                                            <p:strVal val="#ppt_x"/>
                                          </p:val>
                                        </p:tav>
                                        <p:tav tm="100000">
                                          <p:val>
                                            <p:strVal val="#ppt_x"/>
                                          </p:val>
                                        </p:tav>
                                      </p:tavLst>
                                    </p:anim>
                                    <p:anim calcmode="lin" valueType="num">
                                      <p:cBhvr additive="base">
                                        <p:cTn id="23" dur="500" fill="hold"/>
                                        <p:tgtEl>
                                          <p:spTgt spid="205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054"/>
                                        </p:tgtEl>
                                        <p:attrNameLst>
                                          <p:attrName>style.visibility</p:attrName>
                                        </p:attrNameLst>
                                      </p:cBhvr>
                                      <p:to>
                                        <p:strVal val="visible"/>
                                      </p:to>
                                    </p:set>
                                    <p:anim calcmode="lin" valueType="num">
                                      <p:cBhvr additive="base">
                                        <p:cTn id="26" dur="500" fill="hold"/>
                                        <p:tgtEl>
                                          <p:spTgt spid="2054"/>
                                        </p:tgtEl>
                                        <p:attrNameLst>
                                          <p:attrName>ppt_x</p:attrName>
                                        </p:attrNameLst>
                                      </p:cBhvr>
                                      <p:tavLst>
                                        <p:tav tm="0">
                                          <p:val>
                                            <p:strVal val="#ppt_x"/>
                                          </p:val>
                                        </p:tav>
                                        <p:tav tm="100000">
                                          <p:val>
                                            <p:strVal val="#ppt_x"/>
                                          </p:val>
                                        </p:tav>
                                      </p:tavLst>
                                    </p:anim>
                                    <p:anim calcmode="lin" valueType="num">
                                      <p:cBhvr additive="base">
                                        <p:cTn id="27"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23825"/>
            <a:ext cx="5912756" cy="1325563"/>
          </a:xfrm>
        </p:spPr>
        <p:txBody>
          <a:bodyPr/>
          <a:lstStyle/>
          <a:p>
            <a:pPr algn="ctr"/>
            <a:r>
              <a:rPr lang="en-US" dirty="0"/>
              <a:t>New Questions in </a:t>
            </a:r>
            <a:r>
              <a:rPr lang="en-US" dirty="0" err="1"/>
              <a:t>Aguiño</a:t>
            </a:r>
            <a:endParaRPr lang="en-US" dirty="0"/>
          </a:p>
        </p:txBody>
      </p:sp>
      <p:pic>
        <p:nvPicPr>
          <p:cNvPr id="4" name="Content Placeholder 3"/>
          <p:cNvPicPr>
            <a:picLocks noGrp="1" noChangeAspect="1"/>
          </p:cNvPicPr>
          <p:nvPr>
            <p:ph idx="1"/>
          </p:nvPr>
        </p:nvPicPr>
        <p:blipFill rotWithShape="1">
          <a:blip r:embed="rId2"/>
          <a:srcRect l="43596" t="5702" b="5655"/>
          <a:stretch/>
        </p:blipFill>
        <p:spPr>
          <a:xfrm>
            <a:off x="6192156" y="0"/>
            <a:ext cx="5428344" cy="6824816"/>
          </a:xfrm>
          <a:prstGeom prst="rect">
            <a:avLst/>
          </a:prstGeom>
        </p:spPr>
      </p:pic>
      <p:sp>
        <p:nvSpPr>
          <p:cNvPr id="6" name="Content Placeholder 2"/>
          <p:cNvSpPr txBox="1">
            <a:spLocks/>
          </p:cNvSpPr>
          <p:nvPr/>
        </p:nvSpPr>
        <p:spPr>
          <a:xfrm>
            <a:off x="0" y="1168400"/>
            <a:ext cx="6192156" cy="56564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dirty="0"/>
              <a:t>What happened to Rebeca </a:t>
            </a:r>
            <a:r>
              <a:rPr lang="en-US" sz="3600" dirty="0" err="1"/>
              <a:t>Neira</a:t>
            </a:r>
            <a:r>
              <a:rPr lang="en-US" sz="3600" dirty="0"/>
              <a:t> on Dec 20, 1996?</a:t>
            </a:r>
          </a:p>
          <a:p>
            <a:r>
              <a:rPr lang="en-US" sz="3600" dirty="0"/>
              <a:t>Where is she now?</a:t>
            </a:r>
          </a:p>
          <a:p>
            <a:r>
              <a:rPr lang="en-US" sz="3600" dirty="0"/>
              <a:t>Where is her son?</a:t>
            </a:r>
          </a:p>
          <a:p>
            <a:r>
              <a:rPr lang="en-US" sz="3600" dirty="0"/>
              <a:t>What’s the connection  between the </a:t>
            </a:r>
            <a:r>
              <a:rPr lang="en-US" sz="3600" dirty="0" err="1"/>
              <a:t>Xurelo</a:t>
            </a:r>
            <a:r>
              <a:rPr lang="en-US" sz="3600" dirty="0"/>
              <a:t> shipwreck &amp; the </a:t>
            </a:r>
            <a:r>
              <a:rPr lang="en-US" sz="3600" dirty="0" err="1"/>
              <a:t>Neira</a:t>
            </a:r>
            <a:r>
              <a:rPr lang="en-US" sz="3600" dirty="0"/>
              <a:t> disappearance?</a:t>
            </a:r>
          </a:p>
        </p:txBody>
      </p:sp>
      <p:pic>
        <p:nvPicPr>
          <p:cNvPr id="1026" name="Picture 2" descr="Image result for dark haired woman in bar"/>
          <p:cNvPicPr>
            <a:picLocks noChangeAspect="1" noChangeArrowheads="1"/>
          </p:cNvPicPr>
          <p:nvPr/>
        </p:nvPicPr>
        <p:blipFill rotWithShape="1">
          <a:blip r:embed="rId3">
            <a:extLst>
              <a:ext uri="{28A0092B-C50C-407E-A947-70E740481C1C}">
                <a14:useLocalDpi xmlns:a14="http://schemas.microsoft.com/office/drawing/2010/main" val="0"/>
              </a:ext>
            </a:extLst>
          </a:blip>
          <a:srcRect l="15720" r="13241"/>
          <a:stretch/>
        </p:blipFill>
        <p:spPr bwMode="auto">
          <a:xfrm>
            <a:off x="7833066" y="292757"/>
            <a:ext cx="2922120" cy="231326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294330" y="518364"/>
            <a:ext cx="1929009" cy="1862048"/>
          </a:xfrm>
          <a:prstGeom prst="rect">
            <a:avLst/>
          </a:prstGeom>
          <a:noFill/>
        </p:spPr>
        <p:txBody>
          <a:bodyPr wrap="square" lIns="91440" tIns="45720" rIns="91440" bIns="45720">
            <a:spAutoFit/>
          </a:bodyPr>
          <a:lstStyle/>
          <a:p>
            <a:pPr algn="ctr"/>
            <a:r>
              <a:rPr lang="en-US" sz="11500" b="1" cap="none" spc="0" dirty="0">
                <a:ln w="22225">
                  <a:solidFill>
                    <a:schemeClr val="accent2"/>
                  </a:solidFill>
                  <a:prstDash val="solid"/>
                </a:ln>
                <a:solidFill>
                  <a:schemeClr val="accent2">
                    <a:lumMod val="40000"/>
                    <a:lumOff val="60000"/>
                  </a:schemeClr>
                </a:solidFill>
                <a:effectLst/>
              </a:rPr>
              <a:t>¿</a:t>
            </a:r>
            <a:r>
              <a:rPr lang="en-US" sz="11500" b="1" dirty="0">
                <a:ln w="22225">
                  <a:solidFill>
                    <a:schemeClr val="accent2"/>
                  </a:solidFill>
                  <a:prstDash val="solid"/>
                </a:ln>
                <a:solidFill>
                  <a:schemeClr val="accent2">
                    <a:lumMod val="40000"/>
                    <a:lumOff val="60000"/>
                  </a:schemeClr>
                </a:solidFill>
              </a:rPr>
              <a:t>?</a:t>
            </a:r>
            <a:endParaRPr lang="en-US" sz="11500" b="1" cap="none" spc="0" dirty="0">
              <a:ln w="22225">
                <a:solidFill>
                  <a:schemeClr val="accent2"/>
                </a:solidFill>
                <a:prstDash val="solid"/>
              </a:ln>
              <a:solidFill>
                <a:schemeClr val="accent2">
                  <a:lumMod val="40000"/>
                  <a:lumOff val="60000"/>
                </a:schemeClr>
              </a:solidFill>
              <a:effectLst/>
            </a:endParaRPr>
          </a:p>
        </p:txBody>
      </p:sp>
      <p:pic>
        <p:nvPicPr>
          <p:cNvPr id="8" name="Picture 2" descr="Image result for shipwre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2156" y="3197486"/>
            <a:ext cx="3413292" cy="2150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7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49" presetClass="entr" presetSubtype="0" decel="10000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par>
                          <p:cTn id="33" fill="hold">
                            <p:stCondLst>
                              <p:cond delay="500"/>
                            </p:stCondLst>
                            <p:childTnLst>
                              <p:par>
                                <p:cTn id="34" presetID="8" presetClass="emph" presetSubtype="0" fill="hold" nodeType="afterEffect">
                                  <p:stCondLst>
                                    <p:cond delay="0"/>
                                  </p:stCondLst>
                                  <p:childTnLst>
                                    <p:animRot by="21600000">
                                      <p:cBhvr>
                                        <p:cTn id="35" dur="2000" fill="hold"/>
                                        <p:tgtEl>
                                          <p:spTgt spid="8"/>
                                        </p:tgtEl>
                                        <p:attrNameLst>
                                          <p:attrName>r</p:attrName>
                                        </p:attrNameLst>
                                      </p:cBhvr>
                                    </p:animRot>
                                  </p:childTnLst>
                                </p:cTn>
                              </p:par>
                            </p:childTnLst>
                          </p:cTn>
                        </p:par>
                        <p:par>
                          <p:cTn id="36" fill="hold">
                            <p:stCondLst>
                              <p:cond delay="2500"/>
                            </p:stCondLst>
                            <p:childTnLst>
                              <p:par>
                                <p:cTn id="37" presetID="6" presetClass="emph" presetSubtype="0" fill="hold" grpId="0" nodeType="afterEffect">
                                  <p:stCondLst>
                                    <p:cond delay="0"/>
                                  </p:stCondLst>
                                  <p:childTnLst>
                                    <p:animScale>
                                      <p:cBhvr>
                                        <p:cTn id="38"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 y="365125"/>
            <a:ext cx="10515600" cy="511175"/>
          </a:xfrm>
        </p:spPr>
        <p:txBody>
          <a:bodyPr>
            <a:normAutofit fontScale="90000"/>
          </a:bodyPr>
          <a:lstStyle/>
          <a:p>
            <a:r>
              <a:rPr lang="en-US" dirty="0" err="1"/>
              <a:t>Aguiño</a:t>
            </a:r>
            <a:r>
              <a:rPr lang="en-US" dirty="0"/>
              <a:t>: collecting evidence</a:t>
            </a:r>
          </a:p>
        </p:txBody>
      </p:sp>
      <p:sp>
        <p:nvSpPr>
          <p:cNvPr id="3" name="Content Placeholder 2"/>
          <p:cNvSpPr>
            <a:spLocks noGrp="1"/>
          </p:cNvSpPr>
          <p:nvPr>
            <p:ph idx="1"/>
          </p:nvPr>
        </p:nvSpPr>
        <p:spPr>
          <a:xfrm>
            <a:off x="240936" y="914400"/>
            <a:ext cx="6522720" cy="5300663"/>
          </a:xfrm>
        </p:spPr>
        <p:txBody>
          <a:bodyPr>
            <a:normAutofit/>
          </a:bodyPr>
          <a:lstStyle/>
          <a:p>
            <a:pPr marL="0" indent="0">
              <a:buNone/>
            </a:pPr>
            <a:r>
              <a:rPr lang="en-US" dirty="0"/>
              <a:t>Police Report, 1996 </a:t>
            </a:r>
          </a:p>
          <a:p>
            <a:pPr marL="0" indent="0">
              <a:buNone/>
            </a:pPr>
            <a:r>
              <a:rPr lang="en-US" dirty="0"/>
              <a:t>(from headquarters in La </a:t>
            </a:r>
            <a:r>
              <a:rPr lang="en-US" dirty="0" err="1"/>
              <a:t>Coruña</a:t>
            </a:r>
            <a:r>
              <a:rPr lang="en-US" dirty="0"/>
              <a:t>):</a:t>
            </a:r>
          </a:p>
          <a:p>
            <a:pPr marL="0" indent="0">
              <a:buNone/>
            </a:pPr>
            <a:r>
              <a:rPr lang="en-US" dirty="0"/>
              <a:t>       *at 11PM mom left house for cigarettes</a:t>
            </a:r>
          </a:p>
          <a:p>
            <a:pPr marL="0" indent="0">
              <a:buNone/>
            </a:pPr>
            <a:r>
              <a:rPr lang="en-US" dirty="0"/>
              <a:t>        *returned 1 hour later talking to 2 men</a:t>
            </a:r>
          </a:p>
          <a:p>
            <a:pPr marL="0" indent="0">
              <a:buNone/>
            </a:pPr>
            <a:r>
              <a:rPr lang="en-US" dirty="0"/>
              <a:t>        * son ran off to friend’s house</a:t>
            </a:r>
          </a:p>
          <a:p>
            <a:pPr marL="0" indent="0">
              <a:buNone/>
            </a:pPr>
            <a:r>
              <a:rPr lang="en-US" dirty="0"/>
              <a:t>        * hiding in shack, he saw 1 man leave (light haired) &amp; 1 man enter the house</a:t>
            </a:r>
          </a:p>
          <a:p>
            <a:pPr marL="0" indent="0">
              <a:buNone/>
            </a:pPr>
            <a:r>
              <a:rPr lang="en-US" dirty="0"/>
              <a:t>        *on Sunday, he &amp; friend Irene Vazquez went to police </a:t>
            </a:r>
          </a:p>
          <a:p>
            <a:pPr marL="0" indent="0">
              <a:buNone/>
            </a:pPr>
            <a:r>
              <a:rPr lang="en-US" dirty="0"/>
              <a:t>        *no follow-up by Inspector </a:t>
            </a:r>
            <a:r>
              <a:rPr lang="en-US" dirty="0" err="1"/>
              <a:t>Samoza</a:t>
            </a:r>
            <a:r>
              <a:rPr lang="en-US" dirty="0"/>
              <a:t> (retired 8 </a:t>
            </a:r>
            <a:r>
              <a:rPr lang="en-US" dirty="0" err="1"/>
              <a:t>yrs</a:t>
            </a:r>
            <a:r>
              <a:rPr lang="en-US" dirty="0"/>
              <a:t> ago)</a:t>
            </a:r>
          </a:p>
          <a:p>
            <a:pPr marL="0" indent="0">
              <a:buNone/>
            </a:pPr>
            <a:endParaRPr lang="en-US" dirty="0"/>
          </a:p>
          <a:p>
            <a:pPr marL="0" indent="0">
              <a:buNone/>
            </a:pPr>
            <a:endParaRPr lang="en-US" dirty="0"/>
          </a:p>
        </p:txBody>
      </p:sp>
      <p:pic>
        <p:nvPicPr>
          <p:cNvPr id="4" name="Content Placeholder 3"/>
          <p:cNvPicPr>
            <a:picLocks noChangeAspect="1"/>
          </p:cNvPicPr>
          <p:nvPr/>
        </p:nvPicPr>
        <p:blipFill rotWithShape="1">
          <a:blip r:embed="rId2"/>
          <a:srcRect l="43596" t="5702" b="5655"/>
          <a:stretch/>
        </p:blipFill>
        <p:spPr>
          <a:xfrm>
            <a:off x="6763656" y="0"/>
            <a:ext cx="5428344" cy="6824816"/>
          </a:xfrm>
          <a:prstGeom prst="rect">
            <a:avLst/>
          </a:prstGeom>
        </p:spPr>
      </p:pic>
      <p:pic>
        <p:nvPicPr>
          <p:cNvPr id="5" name="Picture 2" descr="Image result for estacion de policia para colore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3656" y="2598453"/>
            <a:ext cx="2841994" cy="193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0791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76601"/>
            <a:ext cx="8229600" cy="2087563"/>
          </a:xfrm>
        </p:spPr>
        <p:txBody>
          <a:bodyPr>
            <a:normAutofit lnSpcReduction="10000"/>
          </a:bodyPr>
          <a:lstStyle/>
          <a:p>
            <a:pPr marL="0" indent="0" algn="ctr">
              <a:buNone/>
            </a:pPr>
            <a:r>
              <a:rPr lang="en-US" sz="2400" dirty="0"/>
              <a:t>“It’s no more complicated than this: that you’re</a:t>
            </a:r>
          </a:p>
          <a:p>
            <a:pPr algn="ctr">
              <a:buNone/>
            </a:pPr>
            <a:r>
              <a:rPr lang="en-US" sz="2400" dirty="0"/>
              <a:t>going to use the </a:t>
            </a:r>
            <a:r>
              <a:rPr lang="en-US" sz="2400" b="1" dirty="0"/>
              <a:t>investigation of a crime as the</a:t>
            </a:r>
          </a:p>
          <a:p>
            <a:pPr algn="ctr">
              <a:buNone/>
            </a:pPr>
            <a:r>
              <a:rPr lang="en-US" sz="2400" dirty="0"/>
              <a:t>sort of melted cheese in which you smuggle an</a:t>
            </a:r>
          </a:p>
          <a:p>
            <a:pPr algn="ctr">
              <a:buNone/>
            </a:pPr>
            <a:r>
              <a:rPr lang="en-US" sz="2400" dirty="0"/>
              <a:t>investigation of the </a:t>
            </a:r>
            <a:r>
              <a:rPr lang="en-US" sz="2400" b="1" dirty="0"/>
              <a:t>human character.”</a:t>
            </a:r>
          </a:p>
          <a:p>
            <a:pPr algn="ctr">
              <a:buNone/>
            </a:pPr>
            <a:r>
              <a:rPr lang="en-US" sz="2400" dirty="0"/>
              <a:t>~ Nic </a:t>
            </a:r>
            <a:r>
              <a:rPr lang="en-US" sz="2400" dirty="0" err="1"/>
              <a:t>Pizzolatto</a:t>
            </a:r>
            <a:r>
              <a:rPr lang="en-US" sz="2400" dirty="0"/>
              <a:t> (2014, creator of </a:t>
            </a:r>
            <a:r>
              <a:rPr lang="en-US" sz="2400" i="1" dirty="0"/>
              <a:t>True Detective)</a:t>
            </a:r>
            <a:endParaRPr lang="en-US" sz="2400" dirty="0"/>
          </a:p>
        </p:txBody>
      </p:sp>
      <p:pic>
        <p:nvPicPr>
          <p:cNvPr id="2" name="Picture 1" descr="... Guide to Internet Theories About ‘True Detective’ – Flavorwi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600" y="533401"/>
            <a:ext cx="3733800" cy="2323695"/>
          </a:xfrm>
          <a:prstGeom prst="rect">
            <a:avLst/>
          </a:prstGeom>
        </p:spPr>
      </p:pic>
      <p:pic>
        <p:nvPicPr>
          <p:cNvPr id="4" name="Picture 3" descr="... portray their characters in &quot;True Detective.&quot; True Detecti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533401"/>
            <a:ext cx="3510342" cy="2319672"/>
          </a:xfrm>
          <a:prstGeom prst="rect">
            <a:avLst/>
          </a:prstGeom>
        </p:spPr>
      </p:pic>
    </p:spTree>
    <p:extLst>
      <p:ext uri="{BB962C8B-B14F-4D97-AF65-F5344CB8AC3E}">
        <p14:creationId xmlns:p14="http://schemas.microsoft.com/office/powerpoint/2010/main" val="35918077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23825"/>
            <a:ext cx="5912756" cy="1325563"/>
          </a:xfrm>
        </p:spPr>
        <p:txBody>
          <a:bodyPr/>
          <a:lstStyle/>
          <a:p>
            <a:pPr algn="ctr"/>
            <a:r>
              <a:rPr lang="en-US" dirty="0"/>
              <a:t>Visiting </a:t>
            </a:r>
            <a:r>
              <a:rPr lang="en-US" dirty="0" err="1"/>
              <a:t>Aguiño</a:t>
            </a:r>
            <a:endParaRPr lang="en-US" dirty="0"/>
          </a:p>
        </p:txBody>
      </p:sp>
      <p:pic>
        <p:nvPicPr>
          <p:cNvPr id="4" name="Content Placeholder 3"/>
          <p:cNvPicPr>
            <a:picLocks noGrp="1" noChangeAspect="1"/>
          </p:cNvPicPr>
          <p:nvPr>
            <p:ph idx="1"/>
          </p:nvPr>
        </p:nvPicPr>
        <p:blipFill rotWithShape="1">
          <a:blip r:embed="rId2"/>
          <a:srcRect l="43596" t="5702" b="5655"/>
          <a:stretch/>
        </p:blipFill>
        <p:spPr>
          <a:xfrm>
            <a:off x="6192156" y="0"/>
            <a:ext cx="5428344" cy="6824816"/>
          </a:xfrm>
          <a:prstGeom prst="rect">
            <a:avLst/>
          </a:prstGeom>
        </p:spPr>
      </p:pic>
      <p:sp>
        <p:nvSpPr>
          <p:cNvPr id="6" name="Content Placeholder 2"/>
          <p:cNvSpPr txBox="1">
            <a:spLocks/>
          </p:cNvSpPr>
          <p:nvPr/>
        </p:nvSpPr>
        <p:spPr>
          <a:xfrm>
            <a:off x="0" y="1168400"/>
            <a:ext cx="6192156" cy="56564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According to Inspector </a:t>
            </a:r>
            <a:r>
              <a:rPr lang="en-US" dirty="0" err="1"/>
              <a:t>Samoza</a:t>
            </a:r>
            <a:r>
              <a:rPr lang="en-US" dirty="0"/>
              <a:t>:</a:t>
            </a:r>
          </a:p>
          <a:p>
            <a:pPr lvl="1"/>
            <a:r>
              <a:rPr lang="en-US" dirty="0"/>
              <a:t>Rebeca the 1</a:t>
            </a:r>
            <a:r>
              <a:rPr lang="en-US" baseline="30000" dirty="0"/>
              <a:t>st</a:t>
            </a:r>
            <a:r>
              <a:rPr lang="en-US" dirty="0"/>
              <a:t>: always ahead of everyone</a:t>
            </a:r>
          </a:p>
          <a:p>
            <a:pPr lvl="1"/>
            <a:r>
              <a:rPr lang="en-US" dirty="0"/>
              <a:t>Mother when still a child</a:t>
            </a:r>
          </a:p>
          <a:p>
            <a:pPr lvl="1"/>
            <a:r>
              <a:rPr lang="en-US" dirty="0"/>
              <a:t>Wouldn’t be 1</a:t>
            </a:r>
            <a:r>
              <a:rPr lang="en-US" baseline="30000" dirty="0"/>
              <a:t>st</a:t>
            </a:r>
            <a:r>
              <a:rPr lang="en-US" dirty="0"/>
              <a:t> time she went out for beer &amp; spent the night bingeing</a:t>
            </a:r>
          </a:p>
          <a:p>
            <a:pPr lvl="1"/>
            <a:r>
              <a:rPr lang="en-US" dirty="0"/>
              <a:t>Police looked for her until we found out she left town- don’t recall details</a:t>
            </a:r>
          </a:p>
          <a:p>
            <a:pPr lvl="1"/>
            <a:r>
              <a:rPr lang="en-US" dirty="0"/>
              <a:t>Boy left few days later- Rebeca must have returned for him</a:t>
            </a:r>
          </a:p>
          <a:p>
            <a:pPr lvl="1"/>
            <a:r>
              <a:rPr lang="en-US" dirty="0"/>
              <a:t> Boy never returned to withdraw report</a:t>
            </a:r>
          </a:p>
          <a:p>
            <a:pPr lvl="1"/>
            <a:r>
              <a:rPr lang="en-US" dirty="0"/>
              <a:t>Boy probably ashamed of mom’s escapades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8000" t="6580" r="17029"/>
          <a:stretch/>
        </p:blipFill>
        <p:spPr>
          <a:xfrm>
            <a:off x="6192156" y="2682239"/>
            <a:ext cx="2661893" cy="2205113"/>
          </a:xfrm>
          <a:prstGeom prst="rect">
            <a:avLst/>
          </a:prstGeom>
        </p:spPr>
      </p:pic>
    </p:spTree>
    <p:extLst>
      <p:ext uri="{BB962C8B-B14F-4D97-AF65-F5344CB8AC3E}">
        <p14:creationId xmlns:p14="http://schemas.microsoft.com/office/powerpoint/2010/main" val="17356489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23825"/>
            <a:ext cx="5912756" cy="1325563"/>
          </a:xfrm>
        </p:spPr>
        <p:txBody>
          <a:bodyPr/>
          <a:lstStyle/>
          <a:p>
            <a:pPr algn="ctr"/>
            <a:r>
              <a:rPr lang="en-US" dirty="0"/>
              <a:t>Visiting </a:t>
            </a:r>
            <a:r>
              <a:rPr lang="en-US" dirty="0" err="1"/>
              <a:t>Aguiño</a:t>
            </a:r>
            <a:endParaRPr lang="en-US" dirty="0"/>
          </a:p>
        </p:txBody>
      </p:sp>
      <p:pic>
        <p:nvPicPr>
          <p:cNvPr id="4" name="Content Placeholder 3"/>
          <p:cNvPicPr>
            <a:picLocks noGrp="1" noChangeAspect="1"/>
          </p:cNvPicPr>
          <p:nvPr>
            <p:ph idx="1"/>
          </p:nvPr>
        </p:nvPicPr>
        <p:blipFill rotWithShape="1">
          <a:blip r:embed="rId2"/>
          <a:srcRect l="43596" t="5702" b="5655"/>
          <a:stretch/>
        </p:blipFill>
        <p:spPr>
          <a:xfrm>
            <a:off x="6192156" y="0"/>
            <a:ext cx="5428344" cy="6824816"/>
          </a:xfrm>
          <a:prstGeom prst="rect">
            <a:avLst/>
          </a:prstGeom>
        </p:spPr>
      </p:pic>
      <p:sp>
        <p:nvSpPr>
          <p:cNvPr id="6" name="Content Placeholder 2"/>
          <p:cNvSpPr txBox="1">
            <a:spLocks/>
          </p:cNvSpPr>
          <p:nvPr/>
        </p:nvSpPr>
        <p:spPr>
          <a:xfrm>
            <a:off x="0" y="1168400"/>
            <a:ext cx="6192156" cy="56564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According to Irene Vazquez:</a:t>
            </a:r>
          </a:p>
          <a:p>
            <a:pPr lvl="1"/>
            <a:r>
              <a:rPr lang="en-US" dirty="0"/>
              <a:t>Rebeca- 1st in school, tidy, best at everything, boys were crazy about her, lovely figure &amp; brains</a:t>
            </a:r>
          </a:p>
          <a:p>
            <a:pPr lvl="1"/>
            <a:r>
              <a:rPr lang="en-US" dirty="0"/>
              <a:t>People tried to convince her not to keep the baby, but she did whatever she wanted</a:t>
            </a:r>
          </a:p>
          <a:p>
            <a:pPr lvl="1"/>
            <a:r>
              <a:rPr lang="en-US" dirty="0"/>
              <a:t>Never said who the father was</a:t>
            </a:r>
          </a:p>
          <a:p>
            <a:pPr lvl="1"/>
            <a:r>
              <a:rPr lang="en-US" dirty="0"/>
              <a:t>After Diego tells his story, policeman makes fun of him</a:t>
            </a:r>
            <a:r>
              <a:rPr lang="en-US" sz="2000" dirty="0"/>
              <a:t>: “you know your mother”</a:t>
            </a:r>
            <a:endParaRPr lang="en-US" dirty="0"/>
          </a:p>
          <a:p>
            <a:pPr lvl="1"/>
            <a:r>
              <a:rPr lang="en-US" dirty="0" err="1"/>
              <a:t>Samoza</a:t>
            </a:r>
            <a:r>
              <a:rPr lang="en-US" dirty="0"/>
              <a:t> was always coming onto Rebeca; she humiliated him during a fiesta; he got even by humiliating  her son </a:t>
            </a:r>
          </a:p>
          <a:p>
            <a:pPr lvl="1"/>
            <a:r>
              <a:rPr lang="en-US" dirty="0"/>
              <a:t>Couple weeks later- Diego left for grandparents’ village (near Ferrol)</a:t>
            </a:r>
          </a:p>
          <a:p>
            <a:pPr lvl="1"/>
            <a:r>
              <a:rPr lang="en-US" dirty="0"/>
              <a:t>Grandmother died &amp; he moved on</a:t>
            </a:r>
          </a:p>
          <a:p>
            <a:pPr lvl="1"/>
            <a:endParaRPr lang="en-US" dirty="0"/>
          </a:p>
        </p:txBody>
      </p:sp>
      <p:pic>
        <p:nvPicPr>
          <p:cNvPr id="6146" name="Picture 2" descr="Image result for woman turning down man"/>
          <p:cNvPicPr>
            <a:picLocks noChangeAspect="1" noChangeArrowheads="1"/>
          </p:cNvPicPr>
          <p:nvPr/>
        </p:nvPicPr>
        <p:blipFill rotWithShape="1">
          <a:blip r:embed="rId3">
            <a:extLst>
              <a:ext uri="{28A0092B-C50C-407E-A947-70E740481C1C}">
                <a14:useLocalDpi xmlns:a14="http://schemas.microsoft.com/office/drawing/2010/main" val="0"/>
              </a:ext>
            </a:extLst>
          </a:blip>
          <a:srcRect l="8248"/>
          <a:stretch/>
        </p:blipFill>
        <p:spPr bwMode="auto">
          <a:xfrm>
            <a:off x="6192156" y="2673704"/>
            <a:ext cx="3267086" cy="2371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2492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23825"/>
            <a:ext cx="5912756" cy="1325563"/>
          </a:xfrm>
        </p:spPr>
        <p:txBody>
          <a:bodyPr/>
          <a:lstStyle/>
          <a:p>
            <a:pPr algn="ctr"/>
            <a:r>
              <a:rPr lang="en-US" dirty="0"/>
              <a:t>Visiting </a:t>
            </a:r>
            <a:r>
              <a:rPr lang="en-US" dirty="0" err="1"/>
              <a:t>Aguiño</a:t>
            </a:r>
            <a:endParaRPr lang="en-US" dirty="0"/>
          </a:p>
        </p:txBody>
      </p:sp>
      <p:pic>
        <p:nvPicPr>
          <p:cNvPr id="4" name="Content Placeholder 3"/>
          <p:cNvPicPr>
            <a:picLocks noGrp="1" noChangeAspect="1"/>
          </p:cNvPicPr>
          <p:nvPr>
            <p:ph idx="1"/>
          </p:nvPr>
        </p:nvPicPr>
        <p:blipFill rotWithShape="1">
          <a:blip r:embed="rId2"/>
          <a:srcRect l="43596" t="5702" b="5655"/>
          <a:stretch/>
        </p:blipFill>
        <p:spPr>
          <a:xfrm>
            <a:off x="6192156" y="0"/>
            <a:ext cx="5428344" cy="6824816"/>
          </a:xfrm>
          <a:prstGeom prst="rect">
            <a:avLst/>
          </a:prstGeom>
        </p:spPr>
      </p:pic>
      <p:sp>
        <p:nvSpPr>
          <p:cNvPr id="6" name="Content Placeholder 2"/>
          <p:cNvSpPr txBox="1">
            <a:spLocks/>
          </p:cNvSpPr>
          <p:nvPr/>
        </p:nvSpPr>
        <p:spPr>
          <a:xfrm>
            <a:off x="0" y="1449388"/>
            <a:ext cx="6192156" cy="53754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According to bartender of </a:t>
            </a:r>
            <a:r>
              <a:rPr lang="en-US" dirty="0" err="1"/>
              <a:t>Aduana</a:t>
            </a:r>
            <a:r>
              <a:rPr lang="en-US" dirty="0"/>
              <a:t>:</a:t>
            </a:r>
          </a:p>
          <a:p>
            <a:pPr lvl="1"/>
            <a:r>
              <a:rPr lang="en-US" dirty="0"/>
              <a:t>Saw Sousa the night his boat went down</a:t>
            </a:r>
          </a:p>
          <a:p>
            <a:pPr lvl="1"/>
            <a:r>
              <a:rPr lang="en-US" dirty="0"/>
              <a:t>He was about to close up when Sousa came &amp; asked for food</a:t>
            </a:r>
          </a:p>
          <a:p>
            <a:pPr lvl="1"/>
            <a:r>
              <a:rPr lang="en-US" dirty="0"/>
              <a:t>He left some out for his crew &amp; went home</a:t>
            </a:r>
          </a:p>
          <a:p>
            <a:pPr lvl="1"/>
            <a:r>
              <a:rPr lang="en-US" dirty="0"/>
              <a:t>Rebeca often came to the bar to get cigarettes</a:t>
            </a:r>
          </a:p>
        </p:txBody>
      </p:sp>
      <p:pic>
        <p:nvPicPr>
          <p:cNvPr id="4098" name="Picture 2" descr="Image result for cigarette machine"/>
          <p:cNvPicPr>
            <a:picLocks noChangeAspect="1" noChangeArrowheads="1"/>
          </p:cNvPicPr>
          <p:nvPr/>
        </p:nvPicPr>
        <p:blipFill rotWithShape="1">
          <a:blip r:embed="rId3">
            <a:extLst>
              <a:ext uri="{28A0092B-C50C-407E-A947-70E740481C1C}">
                <a14:useLocalDpi xmlns:a14="http://schemas.microsoft.com/office/drawing/2010/main" val="0"/>
              </a:ext>
            </a:extLst>
          </a:blip>
          <a:srcRect l="11920" r="24104"/>
          <a:stretch/>
        </p:blipFill>
        <p:spPr bwMode="auto">
          <a:xfrm>
            <a:off x="5828756" y="163729"/>
            <a:ext cx="1670930" cy="1770312"/>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descr="Image result for guys eating in a ba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4" name="Picture 8" descr="Image result for guys eating in a bar"/>
          <p:cNvPicPr>
            <a:picLocks noChangeAspect="1" noChangeArrowheads="1"/>
          </p:cNvPicPr>
          <p:nvPr/>
        </p:nvPicPr>
        <p:blipFill rotWithShape="1">
          <a:blip r:embed="rId4">
            <a:extLst>
              <a:ext uri="{28A0092B-C50C-407E-A947-70E740481C1C}">
                <a14:useLocalDpi xmlns:a14="http://schemas.microsoft.com/office/drawing/2010/main" val="0"/>
              </a:ext>
            </a:extLst>
          </a:blip>
          <a:srcRect l="5065" t="11933" r="5421"/>
          <a:stretch/>
        </p:blipFill>
        <p:spPr bwMode="auto">
          <a:xfrm>
            <a:off x="5828756" y="3537059"/>
            <a:ext cx="2972344" cy="1951984"/>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Image result for girl getting cigarettes from machi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8627" y="4309631"/>
            <a:ext cx="3394302" cy="2262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20524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400" y="123825"/>
            <a:ext cx="5912756" cy="1325563"/>
          </a:xfrm>
        </p:spPr>
        <p:txBody>
          <a:bodyPr/>
          <a:lstStyle/>
          <a:p>
            <a:pPr algn="ctr"/>
            <a:r>
              <a:rPr lang="en-US" dirty="0"/>
              <a:t>Visiting </a:t>
            </a:r>
            <a:r>
              <a:rPr lang="en-US" dirty="0" err="1"/>
              <a:t>Aguiño</a:t>
            </a:r>
            <a:endParaRPr lang="en-US" dirty="0"/>
          </a:p>
        </p:txBody>
      </p:sp>
      <p:pic>
        <p:nvPicPr>
          <p:cNvPr id="4" name="Content Placeholder 3"/>
          <p:cNvPicPr>
            <a:picLocks noGrp="1" noChangeAspect="1"/>
          </p:cNvPicPr>
          <p:nvPr>
            <p:ph idx="1"/>
          </p:nvPr>
        </p:nvPicPr>
        <p:blipFill rotWithShape="1">
          <a:blip r:embed="rId2"/>
          <a:srcRect l="43596" t="5702" b="5655"/>
          <a:stretch/>
        </p:blipFill>
        <p:spPr>
          <a:xfrm>
            <a:off x="6192156" y="0"/>
            <a:ext cx="5428344" cy="6824816"/>
          </a:xfrm>
          <a:prstGeom prst="rect">
            <a:avLst/>
          </a:prstGeom>
        </p:spPr>
      </p:pic>
      <p:sp>
        <p:nvSpPr>
          <p:cNvPr id="6" name="Content Placeholder 2"/>
          <p:cNvSpPr txBox="1">
            <a:spLocks/>
          </p:cNvSpPr>
          <p:nvPr/>
        </p:nvSpPr>
        <p:spPr>
          <a:xfrm>
            <a:off x="0" y="1168400"/>
            <a:ext cx="6192156" cy="56564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According to Diego </a:t>
            </a:r>
            <a:r>
              <a:rPr lang="en-US" dirty="0" err="1"/>
              <a:t>Neira</a:t>
            </a:r>
            <a:r>
              <a:rPr lang="en-US" dirty="0"/>
              <a:t> </a:t>
            </a:r>
          </a:p>
          <a:p>
            <a:pPr marL="0" indent="0">
              <a:buNone/>
            </a:pPr>
            <a:r>
              <a:rPr lang="en-US" sz="1800" dirty="0"/>
              <a:t>	(told to police in 1996):</a:t>
            </a:r>
            <a:endParaRPr lang="en-US" dirty="0"/>
          </a:p>
          <a:p>
            <a:pPr lvl="1"/>
            <a:r>
              <a:rPr lang="en-US" dirty="0"/>
              <a:t>Last saw mother Fri. evening</a:t>
            </a:r>
          </a:p>
          <a:p>
            <a:pPr lvl="1"/>
            <a:r>
              <a:rPr lang="en-US" dirty="0"/>
              <a:t>Sat. morning, house all straightened up- thought mother did it</a:t>
            </a:r>
          </a:p>
          <a:p>
            <a:pPr lvl="1"/>
            <a:r>
              <a:rPr lang="en-US" dirty="0"/>
              <a:t>Sunday, he feels sick- Irene Vazquez comes to help him</a:t>
            </a:r>
          </a:p>
          <a:p>
            <a:pPr lvl="1"/>
            <a:r>
              <a:rPr lang="en-US" dirty="0"/>
              <a:t>Notices his cup is missing, looks in coffee pot, grounds still in filter</a:t>
            </a:r>
          </a:p>
          <a:p>
            <a:pPr lvl="1"/>
            <a:r>
              <a:rPr lang="en-US" dirty="0"/>
              <a:t>Notices other plates and glasses are missing</a:t>
            </a:r>
          </a:p>
          <a:p>
            <a:pPr lvl="1"/>
            <a:r>
              <a:rPr lang="en-US" dirty="0"/>
              <a:t>Knows something happened to his mother</a:t>
            </a:r>
          </a:p>
          <a:p>
            <a:pPr lvl="1"/>
            <a:endParaRPr lang="en-US" dirty="0"/>
          </a:p>
          <a:p>
            <a:pPr marL="0" indent="0">
              <a:buNone/>
            </a:pPr>
            <a:r>
              <a:rPr lang="en-US" sz="1800" dirty="0"/>
              <a:t>       </a:t>
            </a:r>
            <a:endParaRPr lang="en-US" dirty="0"/>
          </a:p>
        </p:txBody>
      </p:sp>
      <p:pic>
        <p:nvPicPr>
          <p:cNvPr id="5122" name="Picture 2" descr="Image result for coffee groun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2156" y="2872657"/>
            <a:ext cx="3381375" cy="224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8876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Suspicions: It was Arias &amp; </a:t>
            </a:r>
            <a:r>
              <a:rPr lang="en-US" dirty="0" err="1"/>
              <a:t>Valverde</a:t>
            </a:r>
            <a:r>
              <a:rPr lang="en-US" dirty="0"/>
              <a:t>!	</a:t>
            </a:r>
          </a:p>
        </p:txBody>
      </p:sp>
      <p:sp>
        <p:nvSpPr>
          <p:cNvPr id="3" name="Content Placeholder 2"/>
          <p:cNvSpPr>
            <a:spLocks noGrp="1"/>
          </p:cNvSpPr>
          <p:nvPr>
            <p:ph idx="1"/>
          </p:nvPr>
        </p:nvSpPr>
        <p:spPr>
          <a:xfrm>
            <a:off x="838200" y="1874520"/>
            <a:ext cx="11109960" cy="4358639"/>
          </a:xfrm>
        </p:spPr>
        <p:txBody>
          <a:bodyPr>
            <a:normAutofit/>
          </a:bodyPr>
          <a:lstStyle/>
          <a:p>
            <a:r>
              <a:rPr lang="en-US" dirty="0"/>
              <a:t>Why didn’t Arias or </a:t>
            </a:r>
            <a:r>
              <a:rPr lang="en-US" dirty="0" err="1"/>
              <a:t>Valverde</a:t>
            </a:r>
            <a:r>
              <a:rPr lang="en-US" dirty="0"/>
              <a:t> mention stopping in </a:t>
            </a:r>
            <a:r>
              <a:rPr lang="en-US" dirty="0" err="1"/>
              <a:t>Aguiño</a:t>
            </a:r>
            <a:r>
              <a:rPr lang="en-US" dirty="0"/>
              <a:t>?</a:t>
            </a:r>
          </a:p>
          <a:p>
            <a:pPr lvl="1"/>
            <a:r>
              <a:rPr lang="en-US" dirty="0"/>
              <a:t>When pressed, they both swear they don’t remember anything</a:t>
            </a:r>
          </a:p>
          <a:p>
            <a:pPr lvl="1"/>
            <a:endParaRPr lang="en-US" dirty="0"/>
          </a:p>
          <a:p>
            <a:r>
              <a:rPr lang="en-US" dirty="0"/>
              <a:t>What happened to Rebeca </a:t>
            </a:r>
            <a:r>
              <a:rPr lang="en-US" dirty="0" err="1"/>
              <a:t>Neira</a:t>
            </a:r>
            <a:r>
              <a:rPr lang="en-US" dirty="0"/>
              <a:t>? </a:t>
            </a:r>
            <a:r>
              <a:rPr lang="es-ES" dirty="0"/>
              <a:t>(</a:t>
            </a:r>
            <a:r>
              <a:rPr lang="es-ES" dirty="0" err="1"/>
              <a:t>scene</a:t>
            </a:r>
            <a:r>
              <a:rPr lang="es-ES" dirty="0"/>
              <a:t> </a:t>
            </a:r>
            <a:r>
              <a:rPr lang="es-ES" dirty="0" err="1"/>
              <a:t>from</a:t>
            </a:r>
            <a:r>
              <a:rPr lang="es-ES" dirty="0"/>
              <a:t> </a:t>
            </a:r>
            <a:r>
              <a:rPr lang="es-ES" dirty="0" err="1"/>
              <a:t>movie</a:t>
            </a:r>
            <a:r>
              <a:rPr lang="es-ES" dirty="0"/>
              <a:t>)</a:t>
            </a:r>
          </a:p>
          <a:p>
            <a:pPr marL="0" indent="0">
              <a:buNone/>
            </a:pPr>
            <a:r>
              <a:rPr lang="en-US" dirty="0">
                <a:hlinkClick r:id="rId2"/>
              </a:rPr>
              <a:t>https://www.youtube.com/watch?v=pe1GaS9T6FU</a:t>
            </a:r>
            <a:endParaRPr lang="en-US" dirty="0"/>
          </a:p>
          <a:p>
            <a:endParaRPr lang="en-US" dirty="0"/>
          </a:p>
          <a:p>
            <a:r>
              <a:rPr lang="en-US" dirty="0"/>
              <a:t>BUT: Why kill Castelo now, if it’s about something that happened 12 years ago?</a:t>
            </a:r>
          </a:p>
          <a:p>
            <a:endParaRPr lang="en-US" dirty="0"/>
          </a:p>
        </p:txBody>
      </p:sp>
    </p:spTree>
    <p:extLst>
      <p:ext uri="{BB962C8B-B14F-4D97-AF65-F5344CB8AC3E}">
        <p14:creationId xmlns:p14="http://schemas.microsoft.com/office/powerpoint/2010/main" val="188509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suspect: It was Diego </a:t>
            </a:r>
            <a:r>
              <a:rPr lang="en-US" dirty="0" err="1"/>
              <a:t>Neira</a:t>
            </a:r>
            <a:r>
              <a:rPr lang="en-US" dirty="0"/>
              <a:t>!</a:t>
            </a:r>
          </a:p>
        </p:txBody>
      </p:sp>
      <p:sp>
        <p:nvSpPr>
          <p:cNvPr id="3" name="Content Placeholder 2"/>
          <p:cNvSpPr>
            <a:spLocks noGrp="1"/>
          </p:cNvSpPr>
          <p:nvPr>
            <p:ph idx="1"/>
          </p:nvPr>
        </p:nvSpPr>
        <p:spPr>
          <a:xfrm>
            <a:off x="838200" y="1825624"/>
            <a:ext cx="10515600" cy="4625975"/>
          </a:xfrm>
        </p:spPr>
        <p:txBody>
          <a:bodyPr/>
          <a:lstStyle/>
          <a:p>
            <a:r>
              <a:rPr lang="en-US" dirty="0"/>
              <a:t>He wants revenge for his mother’s death.</a:t>
            </a:r>
          </a:p>
          <a:p>
            <a:endParaRPr lang="en-US" dirty="0"/>
          </a:p>
          <a:p>
            <a:r>
              <a:rPr lang="en-US" dirty="0"/>
              <a:t>BUT: How did Diego track down Castelo after all this time?</a:t>
            </a:r>
          </a:p>
          <a:p>
            <a:pPr lvl="1"/>
            <a:r>
              <a:rPr lang="en-US" dirty="0"/>
              <a:t>Caldas remembers seeing the photo of Castelo with the tropical fish that he caught a year ago: there was a TV interview</a:t>
            </a:r>
          </a:p>
          <a:p>
            <a:endParaRPr lang="en-US" dirty="0"/>
          </a:p>
          <a:p>
            <a:r>
              <a:rPr lang="en-US" dirty="0"/>
              <a:t>Why did </a:t>
            </a:r>
            <a:r>
              <a:rPr lang="en-US" dirty="0" err="1"/>
              <a:t>Neira</a:t>
            </a:r>
            <a:r>
              <a:rPr lang="en-US" dirty="0"/>
              <a:t> hit Castelo with spanner &amp; tie him up?</a:t>
            </a:r>
          </a:p>
          <a:p>
            <a:pPr lvl="1"/>
            <a:r>
              <a:rPr lang="en-US" dirty="0"/>
              <a:t>Caldas’ theory: </a:t>
            </a:r>
          </a:p>
          <a:p>
            <a:pPr lvl="1"/>
            <a:r>
              <a:rPr lang="en-US" dirty="0"/>
              <a:t>To make him talk</a:t>
            </a:r>
          </a:p>
          <a:p>
            <a:pPr lvl="1"/>
            <a:r>
              <a:rPr lang="en-US" dirty="0"/>
              <a:t>Rather than talk, Castelo jumped into water to escape</a:t>
            </a:r>
          </a:p>
          <a:p>
            <a:pPr lvl="1"/>
            <a:endParaRPr lang="en-US" dirty="0"/>
          </a:p>
        </p:txBody>
      </p:sp>
      <p:pic>
        <p:nvPicPr>
          <p:cNvPr id="1030" name="Picture 6" descr="Image result for fisherman showing off big fi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180658"/>
            <a:ext cx="3764279" cy="2117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8171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030"/>
                                        </p:tgtEl>
                                        <p:attrNameLst>
                                          <p:attrName>style.visibility</p:attrName>
                                        </p:attrNameLst>
                                      </p:cBhvr>
                                      <p:to>
                                        <p:strVal val="visible"/>
                                      </p:to>
                                    </p:set>
                                    <p:anim calcmode="lin" valueType="num">
                                      <p:cBhvr>
                                        <p:cTn id="12" dur="500" fill="hold"/>
                                        <p:tgtEl>
                                          <p:spTgt spid="1030"/>
                                        </p:tgtEl>
                                        <p:attrNameLst>
                                          <p:attrName>ppt_w</p:attrName>
                                        </p:attrNameLst>
                                      </p:cBhvr>
                                      <p:tavLst>
                                        <p:tav tm="0">
                                          <p:val>
                                            <p:fltVal val="0"/>
                                          </p:val>
                                        </p:tav>
                                        <p:tav tm="100000">
                                          <p:val>
                                            <p:strVal val="#ppt_w"/>
                                          </p:val>
                                        </p:tav>
                                      </p:tavLst>
                                    </p:anim>
                                    <p:anim calcmode="lin" valueType="num">
                                      <p:cBhvr>
                                        <p:cTn id="13" dur="500" fill="hold"/>
                                        <p:tgtEl>
                                          <p:spTgt spid="1030"/>
                                        </p:tgtEl>
                                        <p:attrNameLst>
                                          <p:attrName>ppt_h</p:attrName>
                                        </p:attrNameLst>
                                      </p:cBhvr>
                                      <p:tavLst>
                                        <p:tav tm="0">
                                          <p:val>
                                            <p:fltVal val="0"/>
                                          </p:val>
                                        </p:tav>
                                        <p:tav tm="100000">
                                          <p:val>
                                            <p:strVal val="#ppt_h"/>
                                          </p:val>
                                        </p:tav>
                                      </p:tavLst>
                                    </p:anim>
                                    <p:anim calcmode="lin" valueType="num">
                                      <p:cBhvr>
                                        <p:cTn id="14" dur="500" fill="hold"/>
                                        <p:tgtEl>
                                          <p:spTgt spid="1030"/>
                                        </p:tgtEl>
                                        <p:attrNameLst>
                                          <p:attrName>style.rotation</p:attrName>
                                        </p:attrNameLst>
                                      </p:cBhvr>
                                      <p:tavLst>
                                        <p:tav tm="0">
                                          <p:val>
                                            <p:fltVal val="360"/>
                                          </p:val>
                                        </p:tav>
                                        <p:tav tm="100000">
                                          <p:val>
                                            <p:fltVal val="0"/>
                                          </p:val>
                                        </p:tav>
                                      </p:tavLst>
                                    </p:anim>
                                    <p:animEffect transition="in" filter="fade">
                                      <p:cBhvr>
                                        <p:cTn id="15" dur="500"/>
                                        <p:tgtEl>
                                          <p:spTgt spid="103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 calcmode="lin" valueType="num">
                                      <p:cBhvr additive="base">
                                        <p:cTn id="2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 calcmode="lin" valueType="num">
                                      <p:cBhvr additive="base">
                                        <p:cTn id="2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24840"/>
            <a:ext cx="10515600" cy="716280"/>
          </a:xfrm>
        </p:spPr>
        <p:txBody>
          <a:bodyPr>
            <a:normAutofit fontScale="90000"/>
          </a:bodyPr>
          <a:lstStyle/>
          <a:p>
            <a:r>
              <a:rPr lang="en-US" dirty="0"/>
              <a:t>But who &amp; where is Diego </a:t>
            </a:r>
            <a:r>
              <a:rPr lang="en-US" dirty="0" err="1"/>
              <a:t>Neira</a:t>
            </a:r>
            <a:r>
              <a:rPr lang="en-US" dirty="0"/>
              <a:t>?</a:t>
            </a:r>
            <a:br>
              <a:rPr lang="en-US" dirty="0"/>
            </a:br>
            <a:endParaRPr lang="en-US" dirty="0"/>
          </a:p>
        </p:txBody>
      </p:sp>
      <p:sp>
        <p:nvSpPr>
          <p:cNvPr id="3" name="Content Placeholder 2"/>
          <p:cNvSpPr>
            <a:spLocks noGrp="1"/>
          </p:cNvSpPr>
          <p:nvPr>
            <p:ph idx="1"/>
          </p:nvPr>
        </p:nvSpPr>
        <p:spPr>
          <a:xfrm>
            <a:off x="838200" y="1676400"/>
            <a:ext cx="10515600" cy="4053840"/>
          </a:xfrm>
        </p:spPr>
        <p:txBody>
          <a:bodyPr>
            <a:normAutofit/>
          </a:bodyPr>
          <a:lstStyle/>
          <a:p>
            <a:pPr marL="457200" lvl="1" indent="0">
              <a:buNone/>
            </a:pPr>
            <a:r>
              <a:rPr lang="en-US" sz="4000" dirty="0"/>
              <a:t>Report on </a:t>
            </a:r>
            <a:r>
              <a:rPr lang="en-US" sz="4000" dirty="0" err="1"/>
              <a:t>Neira</a:t>
            </a:r>
            <a:r>
              <a:rPr lang="en-US" sz="4000" dirty="0"/>
              <a:t> from Ferrol </a:t>
            </a:r>
            <a:r>
              <a:rPr lang="en-US" dirty="0"/>
              <a:t>(grand-parent’s home town)</a:t>
            </a:r>
            <a:endParaRPr lang="en-US" sz="4000" dirty="0"/>
          </a:p>
          <a:p>
            <a:pPr lvl="2"/>
            <a:r>
              <a:rPr lang="en-US" sz="3600" dirty="0"/>
              <a:t>No photos, no family, no friends, no precise description</a:t>
            </a:r>
          </a:p>
          <a:p>
            <a:pPr lvl="2"/>
            <a:r>
              <a:rPr lang="en-US" sz="3600" dirty="0"/>
              <a:t>Medium height, build, brownish hair, loner</a:t>
            </a:r>
          </a:p>
          <a:p>
            <a:pPr lvl="1"/>
            <a:endParaRPr lang="en-US" dirty="0"/>
          </a:p>
          <a:p>
            <a:pPr lvl="1"/>
            <a:endParaRPr lang="en-US" dirty="0"/>
          </a:p>
          <a:p>
            <a:pPr lvl="1"/>
            <a:endParaRPr lang="en-US" dirty="0"/>
          </a:p>
          <a:p>
            <a:pPr lvl="1"/>
            <a:endParaRPr lang="en-US" dirty="0"/>
          </a:p>
        </p:txBody>
      </p:sp>
      <p:pic>
        <p:nvPicPr>
          <p:cNvPr id="7170" name="Picture 2" descr="Image result for everyman"/>
          <p:cNvPicPr>
            <a:picLocks noChangeAspect="1" noChangeArrowheads="1"/>
          </p:cNvPicPr>
          <p:nvPr/>
        </p:nvPicPr>
        <p:blipFill rotWithShape="1">
          <a:blip r:embed="rId2">
            <a:extLst>
              <a:ext uri="{28A0092B-C50C-407E-A947-70E740481C1C}">
                <a14:useLocalDpi xmlns:a14="http://schemas.microsoft.com/office/drawing/2010/main" val="0"/>
              </a:ext>
            </a:extLst>
          </a:blip>
          <a:srcRect l="12239" t="10876" r="10788" b="17990"/>
          <a:stretch/>
        </p:blipFill>
        <p:spPr bwMode="auto">
          <a:xfrm>
            <a:off x="7797801" y="4521199"/>
            <a:ext cx="3352800" cy="218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2270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3420"/>
            <a:ext cx="10515600" cy="1325563"/>
          </a:xfrm>
        </p:spPr>
        <p:txBody>
          <a:bodyPr/>
          <a:lstStyle/>
          <a:p>
            <a:r>
              <a:rPr lang="en-US" dirty="0"/>
              <a:t>New evidence: Security Footage of the road to Punta </a:t>
            </a:r>
            <a:r>
              <a:rPr lang="en-US" dirty="0" err="1"/>
              <a:t>Lameda</a:t>
            </a:r>
            <a:r>
              <a:rPr lang="en-US" dirty="0"/>
              <a:t> lighthouse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86213700"/>
              </p:ext>
            </p:extLst>
          </p:nvPr>
        </p:nvGraphicFramePr>
        <p:xfrm>
          <a:off x="838200" y="1825619"/>
          <a:ext cx="10774680" cy="2483506"/>
        </p:xfrm>
        <a:graphic>
          <a:graphicData uri="http://schemas.openxmlformats.org/drawingml/2006/table">
            <a:tbl>
              <a:tblPr firstRow="1" bandRow="1">
                <a:tableStyleId>{5C22544A-7EE6-4342-B048-85BDC9FD1C3A}</a:tableStyleId>
              </a:tblPr>
              <a:tblGrid>
                <a:gridCol w="3591560">
                  <a:extLst>
                    <a:ext uri="{9D8B030D-6E8A-4147-A177-3AD203B41FA5}">
                      <a16:colId xmlns:a16="http://schemas.microsoft.com/office/drawing/2014/main" val="3678263168"/>
                    </a:ext>
                  </a:extLst>
                </a:gridCol>
                <a:gridCol w="3591560">
                  <a:extLst>
                    <a:ext uri="{9D8B030D-6E8A-4147-A177-3AD203B41FA5}">
                      <a16:colId xmlns:a16="http://schemas.microsoft.com/office/drawing/2014/main" val="2240072675"/>
                    </a:ext>
                  </a:extLst>
                </a:gridCol>
                <a:gridCol w="3591560">
                  <a:extLst>
                    <a:ext uri="{9D8B030D-6E8A-4147-A177-3AD203B41FA5}">
                      <a16:colId xmlns:a16="http://schemas.microsoft.com/office/drawing/2014/main" val="1468427175"/>
                    </a:ext>
                  </a:extLst>
                </a:gridCol>
              </a:tblGrid>
              <a:tr h="763897">
                <a:tc>
                  <a:txBody>
                    <a:bodyPr/>
                    <a:lstStyle/>
                    <a:p>
                      <a:r>
                        <a:rPr lang="en-US" dirty="0"/>
                        <a:t>540 AM</a:t>
                      </a:r>
                    </a:p>
                  </a:txBody>
                  <a:tcPr/>
                </a:tc>
                <a:tc>
                  <a:txBody>
                    <a:bodyPr/>
                    <a:lstStyle/>
                    <a:p>
                      <a:r>
                        <a:rPr lang="en-US" dirty="0"/>
                        <a:t>4X4 passes by security</a:t>
                      </a:r>
                      <a:r>
                        <a:rPr lang="en-US" baseline="0" dirty="0"/>
                        <a:t> camera on road to lighthouse</a:t>
                      </a:r>
                    </a:p>
                    <a:p>
                      <a:endParaRPr lang="en-US" dirty="0"/>
                    </a:p>
                  </a:txBody>
                  <a:tcPr/>
                </a:tc>
                <a:tc>
                  <a:txBody>
                    <a:bodyPr/>
                    <a:lstStyle/>
                    <a:p>
                      <a:endParaRPr lang="en-US" dirty="0"/>
                    </a:p>
                  </a:txBody>
                  <a:tcPr/>
                </a:tc>
                <a:extLst>
                  <a:ext uri="{0D108BD9-81ED-4DB2-BD59-A6C34878D82A}">
                    <a16:rowId xmlns:a16="http://schemas.microsoft.com/office/drawing/2014/main" val="3536761849"/>
                  </a:ext>
                </a:extLst>
              </a:tr>
              <a:tr h="654706">
                <a:tc>
                  <a:txBody>
                    <a:bodyPr/>
                    <a:lstStyle/>
                    <a:p>
                      <a:r>
                        <a:rPr lang="en-US" dirty="0"/>
                        <a:t>605 AM</a:t>
                      </a:r>
                    </a:p>
                  </a:txBody>
                  <a:tcPr/>
                </a:tc>
                <a:tc>
                  <a:txBody>
                    <a:bodyPr/>
                    <a:lstStyle/>
                    <a:p>
                      <a:r>
                        <a:rPr lang="en-US" dirty="0"/>
                        <a:t>Man walks by camera on way down from lighthouse</a:t>
                      </a:r>
                    </a:p>
                  </a:txBody>
                  <a:tcPr/>
                </a:tc>
                <a:tc>
                  <a:txBody>
                    <a:bodyPr/>
                    <a:lstStyle/>
                    <a:p>
                      <a:endParaRPr lang="en-US" dirty="0"/>
                    </a:p>
                  </a:txBody>
                  <a:tcPr/>
                </a:tc>
                <a:extLst>
                  <a:ext uri="{0D108BD9-81ED-4DB2-BD59-A6C34878D82A}">
                    <a16:rowId xmlns:a16="http://schemas.microsoft.com/office/drawing/2014/main" val="3881570530"/>
                  </a:ext>
                </a:extLst>
              </a:tr>
              <a:tr h="763897">
                <a:tc>
                  <a:txBody>
                    <a:bodyPr/>
                    <a:lstStyle/>
                    <a:p>
                      <a:r>
                        <a:rPr lang="en-US" dirty="0"/>
                        <a:t>703 AM</a:t>
                      </a:r>
                    </a:p>
                  </a:txBody>
                  <a:tcPr/>
                </a:tc>
                <a:tc>
                  <a:txBody>
                    <a:bodyPr/>
                    <a:lstStyle/>
                    <a:p>
                      <a:r>
                        <a:rPr lang="en-US" dirty="0"/>
                        <a:t>4X4</a:t>
                      </a:r>
                      <a:r>
                        <a:rPr lang="en-US" baseline="0" dirty="0"/>
                        <a:t> comes down road from lighthouse- bent aerial; man wearing 2 dark stripes on anorak</a:t>
                      </a:r>
                      <a:endParaRPr lang="en-US" dirty="0"/>
                    </a:p>
                  </a:txBody>
                  <a:tcPr/>
                </a:tc>
                <a:tc>
                  <a:txBody>
                    <a:bodyPr/>
                    <a:lstStyle/>
                    <a:p>
                      <a:endParaRPr lang="en-US" dirty="0"/>
                    </a:p>
                  </a:txBody>
                  <a:tcPr/>
                </a:tc>
                <a:extLst>
                  <a:ext uri="{0D108BD9-81ED-4DB2-BD59-A6C34878D82A}">
                    <a16:rowId xmlns:a16="http://schemas.microsoft.com/office/drawing/2014/main" val="2883445954"/>
                  </a:ext>
                </a:extLst>
              </a:tr>
            </a:tbl>
          </a:graphicData>
        </a:graphic>
      </p:graphicFrame>
      <p:sp>
        <p:nvSpPr>
          <p:cNvPr id="3" name="Rectangle 2"/>
          <p:cNvSpPr/>
          <p:nvPr/>
        </p:nvSpPr>
        <p:spPr>
          <a:xfrm>
            <a:off x="838200" y="4642396"/>
            <a:ext cx="10774680" cy="1569660"/>
          </a:xfrm>
          <a:prstGeom prst="rect">
            <a:avLst/>
          </a:prstGeom>
        </p:spPr>
        <p:txBody>
          <a:bodyPr wrap="square">
            <a:spAutoFit/>
          </a:bodyPr>
          <a:lstStyle/>
          <a:p>
            <a:r>
              <a:rPr lang="en-US" sz="2400" dirty="0"/>
              <a:t>Looking for the car</a:t>
            </a:r>
          </a:p>
          <a:p>
            <a:pPr lvl="1"/>
            <a:r>
              <a:rPr lang="en-US" sz="2400" dirty="0"/>
              <a:t>4X4 old model Land Rover- light color</a:t>
            </a:r>
          </a:p>
          <a:p>
            <a:pPr lvl="1"/>
            <a:r>
              <a:rPr lang="en-US" sz="2400" dirty="0"/>
              <a:t>2 that fit the description in </a:t>
            </a:r>
            <a:r>
              <a:rPr lang="en-US" sz="2400" dirty="0" err="1"/>
              <a:t>Panxón</a:t>
            </a:r>
            <a:r>
              <a:rPr lang="en-US" sz="2400" dirty="0"/>
              <a:t>- not the one</a:t>
            </a:r>
          </a:p>
          <a:p>
            <a:pPr lvl="1"/>
            <a:r>
              <a:rPr lang="en-US" sz="2400" dirty="0"/>
              <a:t>6 more in then area- </a:t>
            </a:r>
            <a:r>
              <a:rPr lang="en-US" sz="2400" dirty="0" err="1"/>
              <a:t>Estévez</a:t>
            </a:r>
            <a:r>
              <a:rPr lang="en-US" sz="2400" dirty="0"/>
              <a:t> checks them out- not the ones</a:t>
            </a:r>
          </a:p>
        </p:txBody>
      </p:sp>
      <p:pic>
        <p:nvPicPr>
          <p:cNvPr id="2050" name="Picture 2" descr="Image result for light colored land rover"/>
          <p:cNvPicPr>
            <a:picLocks noChangeAspect="1" noChangeArrowheads="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20656820" flipH="1">
            <a:off x="8197459" y="1754752"/>
            <a:ext cx="1202851" cy="8059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light colored land rover"/>
          <p:cNvPicPr>
            <a:picLocks noChangeAspect="1" noChangeArrowheads="1"/>
          </p:cNvPicPr>
          <p:nvPr/>
        </p:nvPicPr>
        <p:blipFill>
          <a:blip r:embed="rId4">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20656820">
            <a:off x="10148222" y="3358494"/>
            <a:ext cx="1124542" cy="75344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man in yellow cagoule"/>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45906" r="25382" b="16192"/>
          <a:stretch/>
        </p:blipFill>
        <p:spPr bwMode="auto">
          <a:xfrm rot="20402570">
            <a:off x="9639978" y="2445035"/>
            <a:ext cx="445291" cy="974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3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additive="base">
                                        <p:cTn id="13" dur="500" fill="hold"/>
                                        <p:tgtEl>
                                          <p:spTgt spid="2052"/>
                                        </p:tgtEl>
                                        <p:attrNameLst>
                                          <p:attrName>ppt_x</p:attrName>
                                        </p:attrNameLst>
                                      </p:cBhvr>
                                      <p:tavLst>
                                        <p:tav tm="0">
                                          <p:val>
                                            <p:strVal val="#ppt_x"/>
                                          </p:val>
                                        </p:tav>
                                        <p:tav tm="100000">
                                          <p:val>
                                            <p:strVal val="#ppt_x"/>
                                          </p:val>
                                        </p:tav>
                                      </p:tavLst>
                                    </p:anim>
                                    <p:anim calcmode="lin" valueType="num">
                                      <p:cBhvr additive="base">
                                        <p:cTn id="14"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Clothes make the corpse!</a:t>
            </a:r>
          </a:p>
        </p:txBody>
      </p:sp>
      <p:sp>
        <p:nvSpPr>
          <p:cNvPr id="3" name="Content Placeholder 2"/>
          <p:cNvSpPr>
            <a:spLocks noGrp="1"/>
          </p:cNvSpPr>
          <p:nvPr>
            <p:ph idx="1"/>
          </p:nvPr>
        </p:nvSpPr>
        <p:spPr>
          <a:xfrm>
            <a:off x="365760" y="1825625"/>
            <a:ext cx="11353800" cy="4351338"/>
          </a:xfrm>
        </p:spPr>
        <p:txBody>
          <a:bodyPr>
            <a:normAutofit fontScale="92500" lnSpcReduction="10000"/>
          </a:bodyPr>
          <a:lstStyle/>
          <a:p>
            <a:r>
              <a:rPr lang="en-US" dirty="0"/>
              <a:t>Sra. </a:t>
            </a:r>
            <a:r>
              <a:rPr lang="en-US" dirty="0" err="1"/>
              <a:t>Hermida</a:t>
            </a:r>
            <a:r>
              <a:rPr lang="en-US" dirty="0"/>
              <a:t> verifies that the man going to the boat on Sunday morning was wearing yellow raingear</a:t>
            </a:r>
          </a:p>
          <a:p>
            <a:r>
              <a:rPr lang="en-US" dirty="0"/>
              <a:t>Refugio regulars verify that Castelo had been wearing blue </a:t>
            </a:r>
            <a:r>
              <a:rPr lang="en-US" dirty="0" err="1"/>
              <a:t>cagoule</a:t>
            </a:r>
            <a:r>
              <a:rPr lang="en-US" dirty="0"/>
              <a:t> when last on Sat. night</a:t>
            </a:r>
          </a:p>
          <a:p>
            <a:r>
              <a:rPr lang="en-US" dirty="0"/>
              <a:t>Dead body- dressed in lightweight blue waterproofs</a:t>
            </a:r>
          </a:p>
          <a:p>
            <a:endParaRPr lang="en-US" dirty="0"/>
          </a:p>
          <a:p>
            <a:endParaRPr lang="en-US" dirty="0"/>
          </a:p>
          <a:p>
            <a:r>
              <a:rPr lang="en-US" dirty="0"/>
              <a:t>CONCLUSION: </a:t>
            </a:r>
          </a:p>
          <a:p>
            <a:r>
              <a:rPr lang="en-US" dirty="0"/>
              <a:t>It wasn’t Castelo- but the killer, wearing yellow raingear, who took the boat on Sunday morning. He had to sink it in the lighthouse pool and drive back to town. Castelo was already dead &amp; dumped. There was only 1 killer-Diego </a:t>
            </a:r>
            <a:r>
              <a:rPr lang="en-US" dirty="0" err="1"/>
              <a:t>Neira</a:t>
            </a:r>
            <a:r>
              <a:rPr lang="en-US" dirty="0"/>
              <a:t>!</a:t>
            </a:r>
          </a:p>
        </p:txBody>
      </p:sp>
      <p:pic>
        <p:nvPicPr>
          <p:cNvPr id="4" name="Picture 2" descr="https://cdn3.bigcommerce.com/s-2nze2/products/1931/images/6519/844__29536.1458334138.1200.1200.jpg?c=2">
            <a:hlinkClick r:id="rId2"/>
          </p:cNvPr>
          <p:cNvPicPr>
            <a:picLocks noChangeAspect="1" noChangeArrowheads="1"/>
          </p:cNvPicPr>
          <p:nvPr/>
        </p:nvPicPr>
        <p:blipFill rotWithShape="1">
          <a:blip r:embed="rId3" cstate="print"/>
          <a:srcRect l="25503" r="24800"/>
          <a:stretch/>
        </p:blipFill>
        <p:spPr bwMode="auto">
          <a:xfrm>
            <a:off x="9671230" y="161925"/>
            <a:ext cx="2276930" cy="3057526"/>
          </a:xfrm>
          <a:prstGeom prst="rect">
            <a:avLst/>
          </a:prstGeom>
          <a:noFill/>
        </p:spPr>
      </p:pic>
      <p:pic>
        <p:nvPicPr>
          <p:cNvPr id="5" name="Picture 4" descr="Image result for man in yellow cagoule"/>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45906" t="1" r="25382" b="51394"/>
          <a:stretch/>
        </p:blipFill>
        <p:spPr bwMode="auto">
          <a:xfrm>
            <a:off x="5007624" y="3815392"/>
            <a:ext cx="1750032" cy="2221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732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8" presetClass="exit" presetSubtype="32" fill="hold" nodeType="afterEffect">
                                  <p:stCondLst>
                                    <p:cond delay="0"/>
                                  </p:stCondLst>
                                  <p:childTnLst>
                                    <p:animEffect transition="out" filter="diamond(out)">
                                      <p:cBhvr>
                                        <p:cTn id="24" dur="2000"/>
                                        <p:tgtEl>
                                          <p:spTgt spid="5"/>
                                        </p:tgtEl>
                                      </p:cBhvr>
                                    </p:animEffect>
                                    <p:set>
                                      <p:cBhvr>
                                        <p:cTn id="25" dur="1" fill="hold">
                                          <p:stCondLst>
                                            <p:cond delay="1999"/>
                                          </p:stCondLst>
                                        </p:cTn>
                                        <p:tgtEl>
                                          <p:spTgt spid="5"/>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additive="base">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additive="base">
                                        <p:cTn id="3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 y="365125"/>
            <a:ext cx="11780520" cy="1325563"/>
          </a:xfrm>
        </p:spPr>
        <p:txBody>
          <a:bodyPr/>
          <a:lstStyle/>
          <a:p>
            <a:r>
              <a:rPr lang="en-US" dirty="0"/>
              <a:t>The gate: Diego </a:t>
            </a:r>
            <a:r>
              <a:rPr lang="en-US" dirty="0" err="1"/>
              <a:t>Neira</a:t>
            </a:r>
            <a:r>
              <a:rPr lang="en-US" dirty="0"/>
              <a:t> is the boy in the wheelchair!</a:t>
            </a:r>
          </a:p>
        </p:txBody>
      </p:sp>
      <p:sp>
        <p:nvSpPr>
          <p:cNvPr id="3" name="Content Placeholder 2"/>
          <p:cNvSpPr>
            <a:spLocks noGrp="1"/>
          </p:cNvSpPr>
          <p:nvPr>
            <p:ph idx="1"/>
          </p:nvPr>
        </p:nvSpPr>
        <p:spPr>
          <a:xfrm>
            <a:off x="838200" y="1690688"/>
            <a:ext cx="10515600" cy="4951412"/>
          </a:xfrm>
        </p:spPr>
        <p:txBody>
          <a:bodyPr>
            <a:normAutofit lnSpcReduction="10000"/>
          </a:bodyPr>
          <a:lstStyle/>
          <a:p>
            <a:r>
              <a:rPr lang="en-US" dirty="0"/>
              <a:t>Ana </a:t>
            </a:r>
            <a:r>
              <a:rPr lang="en-US" dirty="0" err="1"/>
              <a:t>Valverde</a:t>
            </a:r>
            <a:r>
              <a:rPr lang="en-US" dirty="0"/>
              <a:t> calls Caldas about panels ripped off the front gate</a:t>
            </a:r>
          </a:p>
          <a:p>
            <a:r>
              <a:rPr lang="en-US" dirty="0"/>
              <a:t>Her husband  doesn’t know that she’s calling, but she is afraid: he is home alone waiting for the carpenter</a:t>
            </a:r>
          </a:p>
          <a:p>
            <a:r>
              <a:rPr lang="en-US" dirty="0" err="1"/>
              <a:t>Estévez</a:t>
            </a:r>
            <a:r>
              <a:rPr lang="en-US" dirty="0"/>
              <a:t> &amp; Caldas are </a:t>
            </a:r>
            <a:r>
              <a:rPr lang="en-US" dirty="0" err="1"/>
              <a:t>en</a:t>
            </a:r>
            <a:r>
              <a:rPr lang="en-US" dirty="0"/>
              <a:t> route to </a:t>
            </a:r>
            <a:r>
              <a:rPr lang="en-US" dirty="0" err="1"/>
              <a:t>Panxón</a:t>
            </a:r>
            <a:r>
              <a:rPr lang="en-US" dirty="0"/>
              <a:t> (waiting for info from Ferrol on Diego </a:t>
            </a:r>
            <a:r>
              <a:rPr lang="en-US" dirty="0" err="1"/>
              <a:t>Neira</a:t>
            </a:r>
            <a:r>
              <a:rPr lang="en-US" dirty="0"/>
              <a:t>); Soto still searching for 4X4</a:t>
            </a:r>
          </a:p>
          <a:p>
            <a:r>
              <a:rPr lang="en-US" dirty="0"/>
              <a:t>Hole in gate big enough for a person to get through</a:t>
            </a:r>
          </a:p>
          <a:p>
            <a:r>
              <a:rPr lang="en-US" dirty="0"/>
              <a:t>But what’s the point- gate not very high; can jump over</a:t>
            </a:r>
          </a:p>
          <a:p>
            <a:r>
              <a:rPr lang="en-US" dirty="0"/>
              <a:t>Carpenter arrives on a motorbike</a:t>
            </a:r>
          </a:p>
          <a:p>
            <a:r>
              <a:rPr lang="en-US" dirty="0"/>
              <a:t>New information on Diego </a:t>
            </a:r>
            <a:r>
              <a:rPr lang="en-US" dirty="0" err="1"/>
              <a:t>Neira</a:t>
            </a:r>
            <a:r>
              <a:rPr lang="en-US" dirty="0"/>
              <a:t>: had accident years ago</a:t>
            </a:r>
          </a:p>
          <a:p>
            <a:r>
              <a:rPr lang="en-US" dirty="0"/>
              <a:t>Caldas thinks of the boy in wheelchair playing on the beach: can’t jump over gate- that’s why needs to put hole in gate</a:t>
            </a:r>
          </a:p>
        </p:txBody>
      </p:sp>
      <p:pic>
        <p:nvPicPr>
          <p:cNvPr id="4" name="Picture 3" descr="The Right to protection from harmful wor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3820" y="2729087"/>
            <a:ext cx="1841920" cy="2477064"/>
          </a:xfrm>
          <a:prstGeom prst="rect">
            <a:avLst/>
          </a:prstGeom>
        </p:spPr>
      </p:pic>
    </p:spTree>
    <p:extLst>
      <p:ext uri="{BB962C8B-B14F-4D97-AF65-F5344CB8AC3E}">
        <p14:creationId xmlns:p14="http://schemas.microsoft.com/office/powerpoint/2010/main" val="35586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 calcmode="lin" valueType="num">
                                      <p:cBhvr>
                                        <p:cTn id="55" dur="500" fill="hold"/>
                                        <p:tgtEl>
                                          <p:spTgt spid="4"/>
                                        </p:tgtEl>
                                        <p:attrNameLst>
                                          <p:attrName>style.rotation</p:attrName>
                                        </p:attrNameLst>
                                      </p:cBhvr>
                                      <p:tavLst>
                                        <p:tav tm="0">
                                          <p:val>
                                            <p:fltVal val="360"/>
                                          </p:val>
                                        </p:tav>
                                        <p:tav tm="100000">
                                          <p:val>
                                            <p:fltVal val="0"/>
                                          </p:val>
                                        </p:tav>
                                      </p:tavLst>
                                    </p:anim>
                                    <p:animEffect transition="in" filter="fade">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966857" cy="1325563"/>
          </a:xfrm>
        </p:spPr>
        <p:txBody>
          <a:bodyPr/>
          <a:lstStyle/>
          <a:p>
            <a:pPr algn="ctr"/>
            <a:r>
              <a:rPr lang="en-US" i="1" dirty="0"/>
              <a:t>Death on a Galician Shore- </a:t>
            </a:r>
            <a:r>
              <a:rPr lang="en-US" dirty="0"/>
              <a:t>prizes</a:t>
            </a:r>
          </a:p>
        </p:txBody>
      </p:sp>
      <p:sp>
        <p:nvSpPr>
          <p:cNvPr id="3" name="Content Placeholder 2"/>
          <p:cNvSpPr>
            <a:spLocks noGrp="1"/>
          </p:cNvSpPr>
          <p:nvPr>
            <p:ph idx="1"/>
          </p:nvPr>
        </p:nvSpPr>
        <p:spPr>
          <a:xfrm>
            <a:off x="292100" y="2506662"/>
            <a:ext cx="10515600" cy="4351338"/>
          </a:xfrm>
        </p:spPr>
        <p:txBody>
          <a:bodyPr/>
          <a:lstStyle/>
          <a:p>
            <a:br>
              <a:rPr lang="es-ES" dirty="0"/>
            </a:br>
            <a:r>
              <a:rPr lang="es-ES" b="1" dirty="0"/>
              <a:t>Premio Antón Losada Diéguez </a:t>
            </a:r>
          </a:p>
          <a:p>
            <a:r>
              <a:rPr lang="es-ES" b="1" dirty="0"/>
              <a:t> Libro del año por la Federación de Libreros de Galicia </a:t>
            </a:r>
          </a:p>
          <a:p>
            <a:r>
              <a:rPr lang="es-ES" b="1" dirty="0"/>
              <a:t> Autor del año la revista </a:t>
            </a:r>
            <a:r>
              <a:rPr lang="es-ES" b="1" dirty="0" err="1"/>
              <a:t>Fervenzas</a:t>
            </a:r>
            <a:r>
              <a:rPr lang="es-ES" b="1" dirty="0"/>
              <a:t> literarias </a:t>
            </a:r>
          </a:p>
          <a:p>
            <a:r>
              <a:rPr lang="es-ES" b="1" dirty="0"/>
              <a:t>Finalista al Premio Libro del Año del Gremio de Libreros de Madrid</a:t>
            </a:r>
          </a:p>
          <a:p>
            <a:r>
              <a:rPr lang="es-ES" b="1" dirty="0"/>
              <a:t>Finalista al Premio </a:t>
            </a:r>
            <a:r>
              <a:rPr lang="es-ES" b="1" dirty="0" err="1"/>
              <a:t>Novelpol</a:t>
            </a:r>
            <a:r>
              <a:rPr lang="es-ES" b="1" dirty="0"/>
              <a:t> </a:t>
            </a:r>
          </a:p>
          <a:p>
            <a:r>
              <a:rPr lang="es-ES" b="1" dirty="0"/>
              <a:t>Premio Brigada 21</a:t>
            </a:r>
            <a:endParaRPr lang="en-US" dirty="0"/>
          </a:p>
          <a:p>
            <a:endParaRPr lang="en-US" dirty="0"/>
          </a:p>
        </p:txBody>
      </p:sp>
      <p:pic>
        <p:nvPicPr>
          <p:cNvPr id="4" name="Picture 10" descr="Image result for domingo villar biograf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0354" y="78406"/>
            <a:ext cx="4101646" cy="3224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4059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5515"/>
          </a:xfrm>
        </p:spPr>
        <p:txBody>
          <a:bodyPr>
            <a:normAutofit/>
          </a:bodyPr>
          <a:lstStyle/>
          <a:p>
            <a:r>
              <a:rPr lang="en-US" dirty="0"/>
              <a:t>Diego </a:t>
            </a:r>
            <a:r>
              <a:rPr lang="en-US" dirty="0" err="1"/>
              <a:t>Neira</a:t>
            </a:r>
            <a:r>
              <a:rPr lang="en-US" dirty="0"/>
              <a:t> is not the boy in the wheelchair!</a:t>
            </a:r>
          </a:p>
        </p:txBody>
      </p:sp>
      <p:sp>
        <p:nvSpPr>
          <p:cNvPr id="3" name="Content Placeholder 2"/>
          <p:cNvSpPr>
            <a:spLocks noGrp="1"/>
          </p:cNvSpPr>
          <p:nvPr>
            <p:ph idx="1"/>
          </p:nvPr>
        </p:nvSpPr>
        <p:spPr/>
        <p:txBody>
          <a:bodyPr/>
          <a:lstStyle/>
          <a:p>
            <a:r>
              <a:rPr lang="en-US" dirty="0"/>
              <a:t>Caldas learns that </a:t>
            </a:r>
            <a:r>
              <a:rPr lang="en-US" dirty="0" err="1"/>
              <a:t>Neira</a:t>
            </a:r>
            <a:r>
              <a:rPr lang="en-US" dirty="0"/>
              <a:t> is a boat builder &amp; lost several fingers using a circular saw </a:t>
            </a:r>
          </a:p>
          <a:p>
            <a:pPr marL="0" indent="0">
              <a:buNone/>
            </a:pPr>
            <a:endParaRPr lang="en-US" dirty="0"/>
          </a:p>
        </p:txBody>
      </p:sp>
      <p:pic>
        <p:nvPicPr>
          <p:cNvPr id="12290" name="Picture 2" descr="Image result for playa de los ahogados valver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2107" y="2752407"/>
            <a:ext cx="5101940" cy="355949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ewalt DCS391L2 Circular Saw | Flickr - Photo Shar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4467" y="3581400"/>
            <a:ext cx="3567370" cy="2388075"/>
          </a:xfrm>
          <a:prstGeom prst="rect">
            <a:avLst/>
          </a:prstGeom>
        </p:spPr>
      </p:pic>
      <p:pic>
        <p:nvPicPr>
          <p:cNvPr id="6" name="Picture 4" descr="Image result for hand missing fingers"/>
          <p:cNvPicPr>
            <a:picLocks noChangeAspect="1" noChangeArrowheads="1"/>
          </p:cNvPicPr>
          <p:nvPr/>
        </p:nvPicPr>
        <p:blipFill rotWithShape="1">
          <a:blip r:embed="rId4">
            <a:extLst>
              <a:ext uri="{28A0092B-C50C-407E-A947-70E740481C1C}">
                <a14:useLocalDpi xmlns:a14="http://schemas.microsoft.com/office/drawing/2010/main" val="0"/>
              </a:ext>
            </a:extLst>
          </a:blip>
          <a:srcRect l="18500" t="22001" r="24667" b="-1"/>
          <a:stretch/>
        </p:blipFill>
        <p:spPr bwMode="auto">
          <a:xfrm>
            <a:off x="838200" y="3950969"/>
            <a:ext cx="1836304" cy="1890154"/>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701040" y="416719"/>
            <a:ext cx="10515600" cy="945515"/>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Diego </a:t>
            </a:r>
            <a:r>
              <a:rPr lang="en-US" dirty="0" err="1"/>
              <a:t>Neira</a:t>
            </a:r>
            <a:r>
              <a:rPr lang="en-US" dirty="0"/>
              <a:t> is the carpenter!</a:t>
            </a:r>
          </a:p>
        </p:txBody>
      </p:sp>
    </p:spTree>
    <p:extLst>
      <p:ext uri="{BB962C8B-B14F-4D97-AF65-F5344CB8AC3E}">
        <p14:creationId xmlns:p14="http://schemas.microsoft.com/office/powerpoint/2010/main" val="301081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additive="base">
                                        <p:cTn id="13" dur="500" fill="hold"/>
                                        <p:tgtEl>
                                          <p:spTgt spid="12290"/>
                                        </p:tgtEl>
                                        <p:attrNameLst>
                                          <p:attrName>ppt_x</p:attrName>
                                        </p:attrNameLst>
                                      </p:cBhvr>
                                      <p:tavLst>
                                        <p:tav tm="0">
                                          <p:val>
                                            <p:strVal val="#ppt_x"/>
                                          </p:val>
                                        </p:tav>
                                        <p:tav tm="100000">
                                          <p:val>
                                            <p:strVal val="#ppt_x"/>
                                          </p:val>
                                        </p:tav>
                                      </p:tavLst>
                                    </p:anim>
                                    <p:anim calcmode="lin" valueType="num">
                                      <p:cBhvr additive="base">
                                        <p:cTn id="14" dur="500" fill="hold"/>
                                        <p:tgtEl>
                                          <p:spTgt spid="12290"/>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par>
                          <p:cTn id="18" fill="hold">
                            <p:stCondLst>
                              <p:cond delay="500"/>
                            </p:stCondLst>
                            <p:childTnLst>
                              <p:par>
                                <p:cTn id="19" presetID="24" presetClass="path" presetSubtype="0" accel="50000" decel="50000" fill="hold" nodeType="afterEffect">
                                  <p:stCondLst>
                                    <p:cond delay="0"/>
                                  </p:stCondLst>
                                  <p:childTnLst>
                                    <p:animMotion origin="layout" path="M -0.29766 3.7037E-6 C -0.21979 0.00092 -0.15547 0.00902 -0.12201 0.02106 L -0.04414 0.04907 C -0.02734 0.05509 -0.00013 0.0581 0.03385 0.0581 C 0.08086 0.0581 0.12135 0.05 0.125 0.03796 C 0.12135 0.02801 0.08086 0.01898 0.03385 0.01898 C -0.00013 0.01898 -0.02734 0.02291 -0.04414 0.02801 L -0.12201 0.05601 C -0.15547 0.06805 -0.21979 0.07592 -0.29766 0.07708 C -0.37565 0.07592 -0.43997 0.06805 -0.47344 0.05601 L -0.5513 0.02801 C -0.5681 0.02291 -0.59531 0.01898 -0.6293 0.01898 C -0.6763 0.01898 -0.7168 0.02801 -0.72031 0.03796 C -0.7168 0.05 -0.6763 0.0581 -0.6293 0.0581 C -0.59531 0.0581 -0.5681 0.05509 -0.5513 0.04907 L -0.47344 0.02106 C -0.43997 0.00902 -0.37565 0.00092 -0.29766 3.7037E-6 Z " pathEditMode="relative" rAng="0" ptsTypes="AAAAAAAAAAAAAAAAA">
                                      <p:cBhvr>
                                        <p:cTn id="20" dur="2000" fill="hold"/>
                                        <p:tgtEl>
                                          <p:spTgt spid="4"/>
                                        </p:tgtEl>
                                        <p:attrNameLst>
                                          <p:attrName>ppt_x</p:attrName>
                                          <p:attrName>ppt_y</p:attrName>
                                        </p:attrNameLst>
                                      </p:cBhvr>
                                      <p:rCtr x="0" y="3843"/>
                                    </p:animMotion>
                                  </p:childTnLst>
                                </p:cTn>
                              </p:par>
                            </p:childTnLst>
                          </p:cTn>
                        </p:par>
                        <p:par>
                          <p:cTn id="21" fill="hold">
                            <p:stCondLst>
                              <p:cond delay="2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Image result for hand missing fingers"/>
          <p:cNvPicPr>
            <a:picLocks noChangeAspect="1" noChangeArrowheads="1"/>
          </p:cNvPicPr>
          <p:nvPr/>
        </p:nvPicPr>
        <p:blipFill rotWithShape="1">
          <a:blip r:embed="rId2">
            <a:extLst>
              <a:ext uri="{28A0092B-C50C-407E-A947-70E740481C1C}">
                <a14:useLocalDpi xmlns:a14="http://schemas.microsoft.com/office/drawing/2010/main" val="0"/>
              </a:ext>
            </a:extLst>
          </a:blip>
          <a:srcRect l="18500" t="22001" r="24667" b="-1"/>
          <a:stretch/>
        </p:blipFill>
        <p:spPr bwMode="auto">
          <a:xfrm>
            <a:off x="8427719" y="3276600"/>
            <a:ext cx="2948825" cy="30353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But- IS Diego </a:t>
            </a:r>
            <a:r>
              <a:rPr lang="en-US" dirty="0" err="1"/>
              <a:t>Neira</a:t>
            </a:r>
            <a:r>
              <a:rPr lang="en-US" dirty="0"/>
              <a:t> the killer?</a:t>
            </a:r>
          </a:p>
        </p:txBody>
      </p:sp>
      <p:sp>
        <p:nvSpPr>
          <p:cNvPr id="3" name="Content Placeholder 2"/>
          <p:cNvSpPr>
            <a:spLocks noGrp="1"/>
          </p:cNvSpPr>
          <p:nvPr>
            <p:ph idx="1"/>
          </p:nvPr>
        </p:nvSpPr>
        <p:spPr>
          <a:xfrm>
            <a:off x="838200" y="1825625"/>
            <a:ext cx="10866120" cy="4351338"/>
          </a:xfrm>
        </p:spPr>
        <p:txBody>
          <a:bodyPr>
            <a:normAutofit/>
          </a:bodyPr>
          <a:lstStyle/>
          <a:p>
            <a:r>
              <a:rPr lang="en-US" dirty="0" err="1"/>
              <a:t>Neira</a:t>
            </a:r>
            <a:r>
              <a:rPr lang="en-US" dirty="0"/>
              <a:t> is arrested fixing panels in </a:t>
            </a:r>
            <a:r>
              <a:rPr lang="en-US" dirty="0" err="1"/>
              <a:t>Valverde’s</a:t>
            </a:r>
            <a:r>
              <a:rPr lang="en-US" dirty="0"/>
              <a:t> gate</a:t>
            </a:r>
          </a:p>
          <a:p>
            <a:r>
              <a:rPr lang="en-US" dirty="0" err="1"/>
              <a:t>Neira</a:t>
            </a:r>
            <a:r>
              <a:rPr lang="en-US" dirty="0"/>
              <a:t> admits putting notes in traps &amp; graffiti on boats to spook Castelo</a:t>
            </a:r>
          </a:p>
          <a:p>
            <a:r>
              <a:rPr lang="en-US" dirty="0"/>
              <a:t>Swears he did not kill anyone</a:t>
            </a:r>
          </a:p>
          <a:p>
            <a:r>
              <a:rPr lang="en-US" dirty="0"/>
              <a:t>Castelo was about to crack &amp; tell him who the other sailor was</a:t>
            </a:r>
          </a:p>
          <a:p>
            <a:r>
              <a:rPr lang="en-US" dirty="0" err="1"/>
              <a:t>Neira</a:t>
            </a:r>
            <a:r>
              <a:rPr lang="en-US" dirty="0"/>
              <a:t> thought that Castelo had killed himself</a:t>
            </a:r>
          </a:p>
          <a:p>
            <a:r>
              <a:rPr lang="en-US" dirty="0"/>
              <a:t>He had never told Castelo who he was</a:t>
            </a:r>
          </a:p>
          <a:p>
            <a:r>
              <a:rPr lang="en-US" dirty="0"/>
              <a:t>He didn’t break the panels in </a:t>
            </a:r>
            <a:r>
              <a:rPr lang="en-US" dirty="0" err="1"/>
              <a:t>Valverde’s</a:t>
            </a:r>
            <a:r>
              <a:rPr lang="en-US" dirty="0"/>
              <a:t> gate</a:t>
            </a:r>
          </a:p>
          <a:p>
            <a:r>
              <a:rPr lang="en-US" dirty="0"/>
              <a:t>He doesn’t have a car</a:t>
            </a:r>
          </a:p>
        </p:txBody>
      </p:sp>
      <p:sp>
        <p:nvSpPr>
          <p:cNvPr id="4" name="AutoShape 2" descr="Image result for hand missing fingers"/>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5238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500" fill="hold"/>
                                        <p:tgtEl>
                                          <p:spTgt spid="11268"/>
                                        </p:tgtEl>
                                        <p:attrNameLst>
                                          <p:attrName>ppt_w</p:attrName>
                                        </p:attrNameLst>
                                      </p:cBhvr>
                                      <p:tavLst>
                                        <p:tav tm="0">
                                          <p:val>
                                            <p:fltVal val="0"/>
                                          </p:val>
                                        </p:tav>
                                        <p:tav tm="100000">
                                          <p:val>
                                            <p:strVal val="#ppt_w"/>
                                          </p:val>
                                        </p:tav>
                                      </p:tavLst>
                                    </p:anim>
                                    <p:anim calcmode="lin" valueType="num">
                                      <p:cBhvr>
                                        <p:cTn id="8" dur="500" fill="hold"/>
                                        <p:tgtEl>
                                          <p:spTgt spid="11268"/>
                                        </p:tgtEl>
                                        <p:attrNameLst>
                                          <p:attrName>ppt_h</p:attrName>
                                        </p:attrNameLst>
                                      </p:cBhvr>
                                      <p:tavLst>
                                        <p:tav tm="0">
                                          <p:val>
                                            <p:fltVal val="0"/>
                                          </p:val>
                                        </p:tav>
                                        <p:tav tm="100000">
                                          <p:val>
                                            <p:strVal val="#ppt_h"/>
                                          </p:val>
                                        </p:tav>
                                      </p:tavLst>
                                    </p:anim>
                                    <p:anim calcmode="lin" valueType="num">
                                      <p:cBhvr>
                                        <p:cTn id="9" dur="500" fill="hold"/>
                                        <p:tgtEl>
                                          <p:spTgt spid="11268"/>
                                        </p:tgtEl>
                                        <p:attrNameLst>
                                          <p:attrName>style.rotation</p:attrName>
                                        </p:attrNameLst>
                                      </p:cBhvr>
                                      <p:tavLst>
                                        <p:tav tm="0">
                                          <p:val>
                                            <p:fltVal val="360"/>
                                          </p:val>
                                        </p:tav>
                                        <p:tav tm="100000">
                                          <p:val>
                                            <p:fltVal val="0"/>
                                          </p:val>
                                        </p:tav>
                                      </p:tavLst>
                                    </p:anim>
                                    <p:animEffect transition="in" filter="fade">
                                      <p:cBhvr>
                                        <p:cTn id="10" dur="500"/>
                                        <p:tgtEl>
                                          <p:spTgt spid="1126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 calcmode="lin" valueType="num">
                                      <p:cBhvr additive="base">
                                        <p:cTn id="5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 calcmode="lin" valueType="num">
                                      <p:cBhvr additive="base">
                                        <p:cTn id="5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It was Arias!</a:t>
            </a:r>
          </a:p>
        </p:txBody>
      </p:sp>
      <p:sp>
        <p:nvSpPr>
          <p:cNvPr id="3" name="Content Placeholder 2"/>
          <p:cNvSpPr>
            <a:spLocks noGrp="1"/>
          </p:cNvSpPr>
          <p:nvPr>
            <p:ph idx="1"/>
          </p:nvPr>
        </p:nvSpPr>
        <p:spPr>
          <a:xfrm>
            <a:off x="579120" y="2313305"/>
            <a:ext cx="10515600" cy="3142615"/>
          </a:xfrm>
        </p:spPr>
        <p:txBody>
          <a:bodyPr/>
          <a:lstStyle/>
          <a:p>
            <a:r>
              <a:rPr lang="en-US" dirty="0" err="1"/>
              <a:t>Valverde</a:t>
            </a:r>
            <a:r>
              <a:rPr lang="en-US" dirty="0"/>
              <a:t> admits that it was all Arias</a:t>
            </a:r>
          </a:p>
          <a:p>
            <a:r>
              <a:rPr lang="en-US" dirty="0"/>
              <a:t>Arias has a criminal record</a:t>
            </a:r>
          </a:p>
          <a:p>
            <a:r>
              <a:rPr lang="en-US" dirty="0"/>
              <a:t>In 1995 he wrecked a bar in </a:t>
            </a:r>
            <a:r>
              <a:rPr lang="en-US" dirty="0" err="1"/>
              <a:t>Baiona</a:t>
            </a:r>
            <a:r>
              <a:rPr lang="en-US" dirty="0"/>
              <a:t>- 2 squads were needed to overpower him</a:t>
            </a:r>
          </a:p>
          <a:p>
            <a:r>
              <a:rPr lang="en-US" dirty="0"/>
              <a:t>He’s big &amp; strong!</a:t>
            </a:r>
          </a:p>
          <a:p>
            <a:r>
              <a:rPr lang="en-US" dirty="0"/>
              <a:t>He received a call from Castelo’s house on Saturday</a:t>
            </a:r>
          </a:p>
          <a:p>
            <a:endParaRPr lang="en-US" dirty="0"/>
          </a:p>
        </p:txBody>
      </p:sp>
      <p:pic>
        <p:nvPicPr>
          <p:cNvPr id="5" name="Picture 4" descr="Image result for playa de los ahogados valver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9960" y="0"/>
            <a:ext cx="4892040" cy="3265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97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2000" fill="hold"/>
                                        <p:tgtEl>
                                          <p:spTgt spid="5"/>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was </a:t>
            </a:r>
            <a:r>
              <a:rPr lang="en-US" dirty="0" err="1"/>
              <a:t>Valverde</a:t>
            </a:r>
            <a:r>
              <a:rPr lang="en-US" dirty="0"/>
              <a:t>!</a:t>
            </a:r>
          </a:p>
        </p:txBody>
      </p:sp>
      <p:sp>
        <p:nvSpPr>
          <p:cNvPr id="3" name="Content Placeholder 2"/>
          <p:cNvSpPr>
            <a:spLocks noGrp="1"/>
          </p:cNvSpPr>
          <p:nvPr>
            <p:ph idx="1"/>
          </p:nvPr>
        </p:nvSpPr>
        <p:spPr>
          <a:xfrm>
            <a:off x="838200" y="2118361"/>
            <a:ext cx="10515600" cy="4058602"/>
          </a:xfrm>
        </p:spPr>
        <p:txBody>
          <a:bodyPr/>
          <a:lstStyle/>
          <a:p>
            <a:r>
              <a:rPr lang="en-US" dirty="0"/>
              <a:t>A happy accident leads to </a:t>
            </a:r>
            <a:r>
              <a:rPr lang="en-US" dirty="0" err="1"/>
              <a:t>Valverde’s</a:t>
            </a:r>
            <a:r>
              <a:rPr lang="en-US" dirty="0"/>
              <a:t> vineyard</a:t>
            </a:r>
          </a:p>
          <a:p>
            <a:r>
              <a:rPr lang="en-US" dirty="0"/>
              <a:t>At his vineyard , they find 4X4 with missing spanner, broken aerial, scratches</a:t>
            </a:r>
          </a:p>
          <a:p>
            <a:r>
              <a:rPr lang="en-US" dirty="0"/>
              <a:t>They find green ties</a:t>
            </a:r>
          </a:p>
          <a:p>
            <a:r>
              <a:rPr lang="en-US" dirty="0" err="1"/>
              <a:t>Valverde</a:t>
            </a:r>
            <a:r>
              <a:rPr lang="en-US" dirty="0"/>
              <a:t> says Rebeca’s death was an accident; the others, no</a:t>
            </a:r>
          </a:p>
          <a:p>
            <a:r>
              <a:rPr lang="en-US" dirty="0"/>
              <a:t>Arias tells about Saturday night </a:t>
            </a:r>
            <a:r>
              <a:rPr lang="en-US" dirty="0" err="1"/>
              <a:t>rendez-vous</a:t>
            </a:r>
            <a:r>
              <a:rPr lang="en-US" dirty="0"/>
              <a:t> between </a:t>
            </a:r>
            <a:r>
              <a:rPr lang="en-US" dirty="0" err="1"/>
              <a:t>Valverde</a:t>
            </a:r>
            <a:r>
              <a:rPr lang="en-US" dirty="0"/>
              <a:t> &amp; Castelo</a:t>
            </a:r>
          </a:p>
          <a:p>
            <a:r>
              <a:rPr lang="en-US" dirty="0"/>
              <a:t>Arias tells about </a:t>
            </a:r>
            <a:r>
              <a:rPr lang="en-US" dirty="0" err="1"/>
              <a:t>Valverde’s</a:t>
            </a:r>
            <a:r>
              <a:rPr lang="en-US" dirty="0"/>
              <a:t> threats to pin all murders on him</a:t>
            </a:r>
          </a:p>
        </p:txBody>
      </p:sp>
      <p:pic>
        <p:nvPicPr>
          <p:cNvPr id="4" name="Picture 6" descr="Image result for playa de los ahogados valverde"/>
          <p:cNvPicPr>
            <a:picLocks noChangeAspect="1" noChangeArrowheads="1"/>
          </p:cNvPicPr>
          <p:nvPr/>
        </p:nvPicPr>
        <p:blipFill rotWithShape="1">
          <a:blip r:embed="rId2">
            <a:extLst>
              <a:ext uri="{28A0092B-C50C-407E-A947-70E740481C1C}">
                <a14:useLocalDpi xmlns:a14="http://schemas.microsoft.com/office/drawing/2010/main" val="0"/>
              </a:ext>
            </a:extLst>
          </a:blip>
          <a:srcRect l="33419" t="11802" r="12026" b="13129"/>
          <a:stretch/>
        </p:blipFill>
        <p:spPr bwMode="auto">
          <a:xfrm>
            <a:off x="8755693" y="115352"/>
            <a:ext cx="3281820" cy="25401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light colored land rover"/>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21193923" flipH="1">
            <a:off x="4753668" y="362783"/>
            <a:ext cx="2416189" cy="16188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 tie results!100. Deals at yahoo fantastic deals on qualified order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87675" y="5226367"/>
            <a:ext cx="1307982" cy="950596"/>
          </a:xfrm>
          <a:prstGeom prst="rect">
            <a:avLst/>
          </a:prstGeom>
        </p:spPr>
      </p:pic>
    </p:spTree>
    <p:extLst>
      <p:ext uri="{BB962C8B-B14F-4D97-AF65-F5344CB8AC3E}">
        <p14:creationId xmlns:p14="http://schemas.microsoft.com/office/powerpoint/2010/main" val="1288393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2000" fill="hold"/>
                                        <p:tgtEl>
                                          <p:spTgt spid="4"/>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additive="base">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additive="base">
                                        <p:cTn id="5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
                                            <p:txEl>
                                              <p:pRg st="5" end="5"/>
                                            </p:txEl>
                                          </p:spTgt>
                                        </p:tgtEl>
                                        <p:attrNameLst>
                                          <p:attrName>style.visibility</p:attrName>
                                        </p:attrNameLst>
                                      </p:cBhvr>
                                      <p:to>
                                        <p:strVal val="visible"/>
                                      </p:to>
                                    </p:set>
                                    <p:anim calcmode="lin" valueType="num">
                                      <p:cBhvr additive="base">
                                        <p:cTn id="5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 ACLAMADO DETECTOR DE MENTIRAS - PSICOLOGA CONSULTOR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8350" y="1342980"/>
            <a:ext cx="3603650" cy="3517162"/>
          </a:xfrm>
          <a:prstGeom prst="rect">
            <a:avLst/>
          </a:prstGeom>
        </p:spPr>
      </p:pic>
      <p:sp>
        <p:nvSpPr>
          <p:cNvPr id="2" name="Title 1"/>
          <p:cNvSpPr>
            <a:spLocks noGrp="1"/>
          </p:cNvSpPr>
          <p:nvPr>
            <p:ph type="title"/>
          </p:nvPr>
        </p:nvSpPr>
        <p:spPr/>
        <p:txBody>
          <a:bodyPr/>
          <a:lstStyle/>
          <a:p>
            <a:r>
              <a:rPr lang="en-US" dirty="0"/>
              <a:t>Liar, liar, pants on fire: Who told lies to complicate the investigation?</a:t>
            </a:r>
          </a:p>
        </p:txBody>
      </p:sp>
      <p:sp>
        <p:nvSpPr>
          <p:cNvPr id="3" name="Content Placeholder 2"/>
          <p:cNvSpPr>
            <a:spLocks noGrp="1"/>
          </p:cNvSpPr>
          <p:nvPr>
            <p:ph idx="1"/>
          </p:nvPr>
        </p:nvSpPr>
        <p:spPr>
          <a:xfrm>
            <a:off x="838200" y="2514599"/>
            <a:ext cx="10515600" cy="3662363"/>
          </a:xfrm>
        </p:spPr>
        <p:txBody>
          <a:bodyPr>
            <a:normAutofit/>
          </a:bodyPr>
          <a:lstStyle/>
          <a:p>
            <a:r>
              <a:rPr lang="en-US" sz="3600" dirty="0"/>
              <a:t>Justo Castelo  (before he died)</a:t>
            </a:r>
          </a:p>
          <a:p>
            <a:r>
              <a:rPr lang="en-US" sz="3600" dirty="0"/>
              <a:t>Alicia Castelo (about her affair)</a:t>
            </a:r>
          </a:p>
          <a:p>
            <a:r>
              <a:rPr lang="en-US" sz="3600" dirty="0"/>
              <a:t>José Arias (about </a:t>
            </a:r>
            <a:r>
              <a:rPr lang="en-US" sz="3600" dirty="0" err="1"/>
              <a:t>Xurelo</a:t>
            </a:r>
            <a:r>
              <a:rPr lang="en-US" sz="3600" dirty="0"/>
              <a:t>, threats, meeting between </a:t>
            </a:r>
            <a:r>
              <a:rPr lang="en-US" sz="3600" dirty="0" err="1"/>
              <a:t>Valverde</a:t>
            </a:r>
            <a:r>
              <a:rPr lang="en-US" sz="3600" dirty="0"/>
              <a:t> &amp; Castelo Sat. night)</a:t>
            </a:r>
          </a:p>
          <a:p>
            <a:r>
              <a:rPr lang="en-US" sz="3600" dirty="0"/>
              <a:t>Marco </a:t>
            </a:r>
            <a:r>
              <a:rPr lang="en-US" sz="3600" dirty="0" err="1"/>
              <a:t>Valverde</a:t>
            </a:r>
            <a:r>
              <a:rPr lang="en-US" sz="3600" dirty="0"/>
              <a:t> (about everything)</a:t>
            </a:r>
          </a:p>
          <a:p>
            <a:r>
              <a:rPr lang="en-US" sz="3600" dirty="0"/>
              <a:t>Diego </a:t>
            </a:r>
            <a:r>
              <a:rPr lang="en-US" sz="3600" dirty="0" err="1"/>
              <a:t>Neira</a:t>
            </a:r>
            <a:r>
              <a:rPr lang="en-US" sz="3600" dirty="0"/>
              <a:t> (hid his identity; about graffiti)</a:t>
            </a:r>
          </a:p>
        </p:txBody>
      </p:sp>
    </p:spTree>
    <p:extLst>
      <p:ext uri="{BB962C8B-B14F-4D97-AF65-F5344CB8AC3E}">
        <p14:creationId xmlns:p14="http://schemas.microsoft.com/office/powerpoint/2010/main" val="1934794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Happy accidents: what happy accidents helped to solve the case?</a:t>
            </a:r>
          </a:p>
        </p:txBody>
      </p:sp>
      <p:sp>
        <p:nvSpPr>
          <p:cNvPr id="3" name="Content Placeholder 2"/>
          <p:cNvSpPr>
            <a:spLocks noGrp="1"/>
          </p:cNvSpPr>
          <p:nvPr>
            <p:ph idx="1"/>
          </p:nvPr>
        </p:nvSpPr>
        <p:spPr>
          <a:xfrm>
            <a:off x="838200" y="2316481"/>
            <a:ext cx="10515600" cy="3860482"/>
          </a:xfrm>
        </p:spPr>
        <p:txBody>
          <a:bodyPr>
            <a:normAutofit/>
          </a:bodyPr>
          <a:lstStyle/>
          <a:p>
            <a:r>
              <a:rPr lang="en-US" sz="3200" dirty="0"/>
              <a:t>Caldas getting seasick; </a:t>
            </a:r>
            <a:r>
              <a:rPr lang="en-US" sz="3200" dirty="0" err="1"/>
              <a:t>Trabazo</a:t>
            </a:r>
            <a:r>
              <a:rPr lang="en-US" sz="3200" dirty="0"/>
              <a:t> pulling to shore for him to rest; finding spanner</a:t>
            </a:r>
          </a:p>
          <a:p>
            <a:r>
              <a:rPr lang="en-US" sz="3200" dirty="0"/>
              <a:t>Meeting up with the </a:t>
            </a:r>
            <a:r>
              <a:rPr lang="en-US" sz="3200" dirty="0" err="1"/>
              <a:t>percebes</a:t>
            </a:r>
            <a:r>
              <a:rPr lang="en-US" sz="3200" dirty="0"/>
              <a:t> fishermen who told them why they were fishing at the spot where the boat had been found</a:t>
            </a:r>
          </a:p>
          <a:p>
            <a:r>
              <a:rPr lang="en-US" sz="3200" dirty="0"/>
              <a:t>Finding security footage on the road to the lighthouse</a:t>
            </a:r>
          </a:p>
          <a:p>
            <a:r>
              <a:rPr lang="en-US" sz="3200" dirty="0"/>
              <a:t>Opening up his father’s glove compartment &amp; seeing the green ties</a:t>
            </a:r>
          </a:p>
          <a:p>
            <a:endParaRPr lang="en-US" dirty="0"/>
          </a:p>
        </p:txBody>
      </p:sp>
      <p:pic>
        <p:nvPicPr>
          <p:cNvPr id="4" name="Picture 3" descr="Warning banana skin by dominiquechappar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4040" y="37721"/>
            <a:ext cx="2499360" cy="2202561"/>
          </a:xfrm>
          <a:prstGeom prst="rect">
            <a:avLst/>
          </a:prstGeom>
        </p:spPr>
      </p:pic>
    </p:spTree>
    <p:extLst>
      <p:ext uri="{BB962C8B-B14F-4D97-AF65-F5344CB8AC3E}">
        <p14:creationId xmlns:p14="http://schemas.microsoft.com/office/powerpoint/2010/main" val="2442506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Clues/ Red Herrings/ </a:t>
            </a:r>
            <a:r>
              <a:rPr lang="en-US" dirty="0" err="1"/>
              <a:t>Missdirections</a:t>
            </a:r>
            <a:endParaRPr lang="en-US" dirty="0"/>
          </a:p>
        </p:txBody>
      </p:sp>
      <p:sp>
        <p:nvSpPr>
          <p:cNvPr id="3" name="Content Placeholder 2"/>
          <p:cNvSpPr>
            <a:spLocks noGrp="1"/>
          </p:cNvSpPr>
          <p:nvPr>
            <p:ph idx="1"/>
          </p:nvPr>
        </p:nvSpPr>
        <p:spPr>
          <a:xfrm>
            <a:off x="838200" y="1478280"/>
            <a:ext cx="4495800" cy="5059680"/>
          </a:xfrm>
        </p:spPr>
        <p:txBody>
          <a:bodyPr>
            <a:normAutofit fontScale="92500"/>
          </a:bodyPr>
          <a:lstStyle/>
          <a:p>
            <a:r>
              <a:rPr lang="en-US" dirty="0"/>
              <a:t>Green Ties</a:t>
            </a:r>
          </a:p>
          <a:p>
            <a:r>
              <a:rPr lang="en-US" dirty="0"/>
              <a:t>Packet of white powder in pocket</a:t>
            </a:r>
          </a:p>
          <a:p>
            <a:r>
              <a:rPr lang="en-US" dirty="0"/>
              <a:t>Graffiti on boat</a:t>
            </a:r>
          </a:p>
          <a:p>
            <a:r>
              <a:rPr lang="en-US" dirty="0"/>
              <a:t>Blond haired man</a:t>
            </a:r>
          </a:p>
          <a:p>
            <a:r>
              <a:rPr lang="en-US" dirty="0"/>
              <a:t>Photo of Sousa with </a:t>
            </a:r>
            <a:r>
              <a:rPr lang="en-US" dirty="0" err="1"/>
              <a:t>manada</a:t>
            </a:r>
            <a:endParaRPr lang="en-US" dirty="0"/>
          </a:p>
          <a:p>
            <a:r>
              <a:rPr lang="en-US" dirty="0"/>
              <a:t>Scuttled Boat of Castelo</a:t>
            </a:r>
          </a:p>
          <a:p>
            <a:r>
              <a:rPr lang="en-US" dirty="0"/>
              <a:t>spanner</a:t>
            </a:r>
          </a:p>
          <a:p>
            <a:r>
              <a:rPr lang="en-US" dirty="0"/>
              <a:t>Photo of Castelo with sunfish</a:t>
            </a:r>
          </a:p>
          <a:p>
            <a:r>
              <a:rPr lang="en-US" dirty="0"/>
              <a:t>Solveig’s Song</a:t>
            </a:r>
          </a:p>
          <a:p>
            <a:endParaRPr lang="en-US" dirty="0"/>
          </a:p>
        </p:txBody>
      </p:sp>
      <p:sp>
        <p:nvSpPr>
          <p:cNvPr id="4" name="Content Placeholder 2"/>
          <p:cNvSpPr txBox="1">
            <a:spLocks/>
          </p:cNvSpPr>
          <p:nvPr/>
        </p:nvSpPr>
        <p:spPr>
          <a:xfrm>
            <a:off x="5943600" y="1584484"/>
            <a:ext cx="4495800" cy="50596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Security footage</a:t>
            </a:r>
          </a:p>
          <a:p>
            <a:r>
              <a:rPr lang="en-US" dirty="0"/>
              <a:t>Broken wooden panels on </a:t>
            </a:r>
            <a:r>
              <a:rPr lang="en-US" dirty="0" err="1"/>
              <a:t>Valverde’s</a:t>
            </a:r>
            <a:r>
              <a:rPr lang="en-US" dirty="0"/>
              <a:t> gate</a:t>
            </a:r>
          </a:p>
          <a:p>
            <a:r>
              <a:rPr lang="en-US" dirty="0"/>
              <a:t>Missing fingers</a:t>
            </a:r>
          </a:p>
          <a:p>
            <a:r>
              <a:rPr lang="en-US" dirty="0"/>
              <a:t>Rain gear</a:t>
            </a:r>
          </a:p>
          <a:p>
            <a:r>
              <a:rPr lang="en-US" dirty="0"/>
              <a:t>Land rover with paint scratched &amp; broken aerial</a:t>
            </a:r>
          </a:p>
          <a:p>
            <a:r>
              <a:rPr lang="en-US" dirty="0"/>
              <a:t>Rebecca the 1</a:t>
            </a:r>
            <a:r>
              <a:rPr lang="en-US" baseline="30000" dirty="0"/>
              <a:t>st</a:t>
            </a:r>
            <a:r>
              <a:rPr lang="en-US" dirty="0"/>
              <a:t>’s cigarettes</a:t>
            </a:r>
          </a:p>
          <a:p>
            <a:r>
              <a:rPr lang="en-US" dirty="0"/>
              <a:t>Man in wheelchair on the beach</a:t>
            </a:r>
          </a:p>
          <a:p>
            <a:endParaRPr lang="en-US" dirty="0"/>
          </a:p>
        </p:txBody>
      </p:sp>
    </p:spTree>
    <p:extLst>
      <p:ext uri="{BB962C8B-B14F-4D97-AF65-F5344CB8AC3E}">
        <p14:creationId xmlns:p14="http://schemas.microsoft.com/office/powerpoint/2010/main" val="35060567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Clues/ Red Herrings/ </a:t>
            </a:r>
            <a:r>
              <a:rPr lang="en-US" dirty="0" err="1"/>
              <a:t>Missdirections</a:t>
            </a:r>
            <a:endParaRPr lang="en-US" dirty="0"/>
          </a:p>
        </p:txBody>
      </p:sp>
      <p:sp>
        <p:nvSpPr>
          <p:cNvPr id="3" name="Content Placeholder 2"/>
          <p:cNvSpPr>
            <a:spLocks noGrp="1"/>
          </p:cNvSpPr>
          <p:nvPr>
            <p:ph idx="1"/>
          </p:nvPr>
        </p:nvSpPr>
        <p:spPr>
          <a:xfrm>
            <a:off x="472440" y="1478280"/>
            <a:ext cx="5227320" cy="5059680"/>
          </a:xfrm>
        </p:spPr>
        <p:txBody>
          <a:bodyPr>
            <a:normAutofit/>
          </a:bodyPr>
          <a:lstStyle/>
          <a:p>
            <a:pPr marL="0" indent="0">
              <a:buNone/>
            </a:pPr>
            <a:r>
              <a:rPr lang="en-US" sz="4800" dirty="0">
                <a:solidFill>
                  <a:srgbClr val="FF0000"/>
                </a:solidFill>
              </a:rPr>
              <a:t>*</a:t>
            </a:r>
            <a:r>
              <a:rPr lang="en-US" dirty="0"/>
              <a:t>Green Ties</a:t>
            </a:r>
          </a:p>
          <a:p>
            <a:r>
              <a:rPr lang="en-US" dirty="0"/>
              <a:t>Packet of white powder in pocket</a:t>
            </a:r>
          </a:p>
          <a:p>
            <a:r>
              <a:rPr lang="en-US" dirty="0"/>
              <a:t>Graffiti on boat</a:t>
            </a:r>
          </a:p>
          <a:p>
            <a:r>
              <a:rPr lang="en-US" dirty="0"/>
              <a:t>Blond haired man</a:t>
            </a:r>
          </a:p>
          <a:p>
            <a:r>
              <a:rPr lang="en-US" dirty="0"/>
              <a:t>Photo of Sousa with </a:t>
            </a:r>
            <a:r>
              <a:rPr lang="en-US" dirty="0" err="1"/>
              <a:t>manada</a:t>
            </a:r>
            <a:endParaRPr lang="en-US" dirty="0"/>
          </a:p>
          <a:p>
            <a:r>
              <a:rPr lang="en-US" dirty="0"/>
              <a:t>Scuttled Boat of Castelo</a:t>
            </a:r>
          </a:p>
          <a:p>
            <a:r>
              <a:rPr lang="en-US" dirty="0"/>
              <a:t>spanner</a:t>
            </a:r>
          </a:p>
          <a:p>
            <a:r>
              <a:rPr lang="en-US" dirty="0"/>
              <a:t>Photo of Castelo with sunfish</a:t>
            </a:r>
          </a:p>
          <a:p>
            <a:r>
              <a:rPr lang="en-US" dirty="0"/>
              <a:t>Solveig’s Song</a:t>
            </a:r>
          </a:p>
          <a:p>
            <a:endParaRPr lang="en-US" dirty="0"/>
          </a:p>
        </p:txBody>
      </p:sp>
      <p:sp>
        <p:nvSpPr>
          <p:cNvPr id="4" name="Content Placeholder 2"/>
          <p:cNvSpPr txBox="1">
            <a:spLocks/>
          </p:cNvSpPr>
          <p:nvPr/>
        </p:nvSpPr>
        <p:spPr>
          <a:xfrm>
            <a:off x="5943600" y="1584484"/>
            <a:ext cx="5913120" cy="50596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Security footage</a:t>
            </a:r>
          </a:p>
          <a:p>
            <a:pPr marL="0" indent="0">
              <a:buNone/>
            </a:pPr>
            <a:r>
              <a:rPr lang="en-US" sz="3600" dirty="0">
                <a:solidFill>
                  <a:srgbClr val="92D050"/>
                </a:solidFill>
              </a:rPr>
              <a:t>*</a:t>
            </a:r>
            <a:r>
              <a:rPr lang="en-US" dirty="0"/>
              <a:t>Broken wooden panels on </a:t>
            </a:r>
            <a:r>
              <a:rPr lang="en-US" dirty="0" err="1"/>
              <a:t>Valverde’s</a:t>
            </a:r>
            <a:r>
              <a:rPr lang="en-US" dirty="0"/>
              <a:t> gate</a:t>
            </a:r>
          </a:p>
          <a:p>
            <a:pPr marL="0" indent="0">
              <a:buNone/>
            </a:pPr>
            <a:r>
              <a:rPr lang="en-US" sz="3200" dirty="0">
                <a:solidFill>
                  <a:srgbClr val="FF0000"/>
                </a:solidFill>
              </a:rPr>
              <a:t>*</a:t>
            </a:r>
            <a:r>
              <a:rPr lang="en-US" dirty="0"/>
              <a:t>Missing fingers</a:t>
            </a:r>
          </a:p>
          <a:p>
            <a:pPr marL="0" indent="0">
              <a:buNone/>
            </a:pPr>
            <a:r>
              <a:rPr lang="en-US" sz="3600" dirty="0">
                <a:solidFill>
                  <a:srgbClr val="FF0000"/>
                </a:solidFill>
              </a:rPr>
              <a:t>*  </a:t>
            </a:r>
            <a:r>
              <a:rPr lang="en-US" dirty="0"/>
              <a:t>Rain gear</a:t>
            </a:r>
          </a:p>
          <a:p>
            <a:r>
              <a:rPr lang="en-US" dirty="0"/>
              <a:t>Land rover with paint scratched &amp; broken aerial</a:t>
            </a:r>
          </a:p>
          <a:p>
            <a:r>
              <a:rPr lang="en-US" dirty="0"/>
              <a:t>Rebecca the 1</a:t>
            </a:r>
            <a:r>
              <a:rPr lang="en-US" baseline="30000" dirty="0"/>
              <a:t>st</a:t>
            </a:r>
            <a:r>
              <a:rPr lang="en-US" dirty="0"/>
              <a:t>’s cigarettes</a:t>
            </a:r>
          </a:p>
          <a:p>
            <a:r>
              <a:rPr lang="en-US" dirty="0"/>
              <a:t>Man in wheelchair on the beach</a:t>
            </a:r>
          </a:p>
          <a:p>
            <a:endParaRPr lang="en-US" dirty="0"/>
          </a:p>
        </p:txBody>
      </p:sp>
      <p:cxnSp>
        <p:nvCxnSpPr>
          <p:cNvPr id="6" name="Straight Connector 5"/>
          <p:cNvCxnSpPr/>
          <p:nvPr/>
        </p:nvCxnSpPr>
        <p:spPr>
          <a:xfrm flipV="1">
            <a:off x="838200" y="3992880"/>
            <a:ext cx="4130040" cy="1524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7" name="Straight Connector 6"/>
          <p:cNvCxnSpPr/>
          <p:nvPr/>
        </p:nvCxnSpPr>
        <p:spPr>
          <a:xfrm flipV="1">
            <a:off x="838200" y="6050280"/>
            <a:ext cx="2065020" cy="3048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9" name="Straight Connector 8"/>
          <p:cNvCxnSpPr/>
          <p:nvPr/>
        </p:nvCxnSpPr>
        <p:spPr>
          <a:xfrm flipV="1">
            <a:off x="6461760" y="5882640"/>
            <a:ext cx="4130040" cy="1524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0" name="Straight Connector 9"/>
          <p:cNvCxnSpPr/>
          <p:nvPr/>
        </p:nvCxnSpPr>
        <p:spPr>
          <a:xfrm>
            <a:off x="838200" y="2529364"/>
            <a:ext cx="4739640" cy="15716"/>
          </a:xfrm>
          <a:prstGeom prst="line">
            <a:avLst/>
          </a:prstGeom>
          <a:ln w="38100"/>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879594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981200" y="274638"/>
            <a:ext cx="8229600" cy="563562"/>
          </a:xfrm>
        </p:spPr>
        <p:txBody>
          <a:bodyPr>
            <a:normAutofit fontScale="90000"/>
          </a:bodyPr>
          <a:lstStyle/>
          <a:p>
            <a:br>
              <a:rPr lang="en-US" altLang="en-US" dirty="0"/>
            </a:br>
            <a:r>
              <a:rPr lang="en-US" altLang="en-US" dirty="0"/>
              <a:t>The End: Punishment/ Justice?</a:t>
            </a:r>
          </a:p>
        </p:txBody>
      </p:sp>
      <p:sp>
        <p:nvSpPr>
          <p:cNvPr id="27651" name="Content Placeholder 2"/>
          <p:cNvSpPr>
            <a:spLocks noGrp="1"/>
          </p:cNvSpPr>
          <p:nvPr>
            <p:ph idx="1"/>
          </p:nvPr>
        </p:nvSpPr>
        <p:spPr>
          <a:xfrm>
            <a:off x="1493520" y="1264920"/>
            <a:ext cx="9357359" cy="5425440"/>
          </a:xfrm>
        </p:spPr>
        <p:txBody>
          <a:bodyPr>
            <a:normAutofit fontScale="85000" lnSpcReduction="20000"/>
          </a:bodyPr>
          <a:lstStyle/>
          <a:p>
            <a:pPr marL="0" indent="0">
              <a:buNone/>
            </a:pPr>
            <a:r>
              <a:rPr lang="en-US" altLang="en-US" dirty="0" err="1"/>
              <a:t>Valverde</a:t>
            </a:r>
            <a:r>
              <a:rPr lang="en-US" altLang="en-US" dirty="0"/>
              <a:t> </a:t>
            </a:r>
          </a:p>
          <a:p>
            <a:r>
              <a:rPr lang="en-US" altLang="en-US" dirty="0"/>
              <a:t>is leaving in handcuffs, Solveig’s Song playing in the background</a:t>
            </a:r>
          </a:p>
          <a:p>
            <a:pPr marL="0" indent="0">
              <a:buNone/>
            </a:pPr>
            <a:r>
              <a:rPr lang="en-US" altLang="en-US" dirty="0"/>
              <a:t>Arias </a:t>
            </a:r>
          </a:p>
          <a:p>
            <a:r>
              <a:rPr lang="en-US" altLang="en-US" dirty="0"/>
              <a:t>is back fishing</a:t>
            </a:r>
          </a:p>
          <a:p>
            <a:pPr marL="0" indent="0">
              <a:buNone/>
            </a:pPr>
            <a:r>
              <a:rPr lang="en-US" altLang="en-US" dirty="0" err="1"/>
              <a:t>Neira</a:t>
            </a:r>
            <a:r>
              <a:rPr lang="en-US" altLang="en-US" dirty="0"/>
              <a:t> </a:t>
            </a:r>
          </a:p>
          <a:p>
            <a:r>
              <a:rPr lang="en-US" altLang="en-US" dirty="0"/>
              <a:t>has left town</a:t>
            </a:r>
          </a:p>
          <a:p>
            <a:pPr marL="0" indent="0">
              <a:buNone/>
            </a:pPr>
            <a:r>
              <a:rPr lang="en-US" altLang="en-US" dirty="0" err="1"/>
              <a:t>Trabazo</a:t>
            </a:r>
            <a:r>
              <a:rPr lang="en-US" altLang="en-US" dirty="0"/>
              <a:t> </a:t>
            </a:r>
          </a:p>
          <a:p>
            <a:r>
              <a:rPr lang="en-US" altLang="en-US" dirty="0"/>
              <a:t>is going to go fishing everyday</a:t>
            </a:r>
          </a:p>
          <a:p>
            <a:pPr marL="0" indent="0">
              <a:buNone/>
            </a:pPr>
            <a:r>
              <a:rPr lang="en-US" altLang="en-US" dirty="0"/>
              <a:t>Uncle Alberto </a:t>
            </a:r>
          </a:p>
          <a:p>
            <a:r>
              <a:rPr lang="en-US" altLang="en-US" dirty="0"/>
              <a:t>is going home with Caldas’ father</a:t>
            </a:r>
          </a:p>
          <a:p>
            <a:pPr marL="0" indent="0">
              <a:buNone/>
            </a:pPr>
            <a:r>
              <a:rPr lang="en-US" altLang="en-US" dirty="0"/>
              <a:t>Father </a:t>
            </a:r>
          </a:p>
          <a:p>
            <a:r>
              <a:rPr lang="en-US" altLang="en-US" dirty="0"/>
              <a:t>Is at his vineyard, looking at his new plantings with Caldas</a:t>
            </a:r>
          </a:p>
          <a:p>
            <a:pPr marL="0" indent="0">
              <a:buNone/>
            </a:pPr>
            <a:r>
              <a:rPr lang="en-US" altLang="en-US" dirty="0"/>
              <a:t>Caldas </a:t>
            </a:r>
          </a:p>
          <a:p>
            <a:r>
              <a:rPr lang="en-US" altLang="en-US" dirty="0"/>
              <a:t>May call Alba, may not</a:t>
            </a:r>
          </a:p>
          <a:p>
            <a:endParaRPr lang="en-US" altLang="en-US" dirty="0"/>
          </a:p>
        </p:txBody>
      </p:sp>
      <p:pic>
        <p:nvPicPr>
          <p:cNvPr id="2" name="Picture 1" descr="Reaching Justice | IconDo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2120" y="274638"/>
            <a:ext cx="2504033" cy="2504033"/>
          </a:xfrm>
          <a:prstGeom prst="rect">
            <a:avLst/>
          </a:prstGeom>
        </p:spPr>
      </p:pic>
      <p:pic>
        <p:nvPicPr>
          <p:cNvPr id="3" name="Picture 2" descr="The scientist: Jim Hansen risks handcuffs to make his research clear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341" y="3011805"/>
            <a:ext cx="3219450" cy="1931670"/>
          </a:xfrm>
          <a:prstGeom prst="rect">
            <a:avLst/>
          </a:prstGeom>
        </p:spPr>
      </p:pic>
    </p:spTree>
    <p:extLst>
      <p:ext uri="{BB962C8B-B14F-4D97-AF65-F5344CB8AC3E}">
        <p14:creationId xmlns:p14="http://schemas.microsoft.com/office/powerpoint/2010/main" val="351362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additive="base">
                                        <p:cTn id="7"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7651">
                                            <p:txEl>
                                              <p:pRg st="3" end="3"/>
                                            </p:txEl>
                                          </p:spTgt>
                                        </p:tgtEl>
                                        <p:attrNameLst>
                                          <p:attrName>style.visibility</p:attrName>
                                        </p:attrNameLst>
                                      </p:cBhvr>
                                      <p:to>
                                        <p:strVal val="visible"/>
                                      </p:to>
                                    </p:set>
                                    <p:anim calcmode="lin" valueType="num">
                                      <p:cBhvr additive="base">
                                        <p:cTn id="16"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7651">
                                            <p:txEl>
                                              <p:pRg st="5" end="5"/>
                                            </p:txEl>
                                          </p:spTgt>
                                        </p:tgtEl>
                                        <p:attrNameLst>
                                          <p:attrName>style.visibility</p:attrName>
                                        </p:attrNameLst>
                                      </p:cBhvr>
                                      <p:to>
                                        <p:strVal val="visible"/>
                                      </p:to>
                                    </p:set>
                                    <p:anim calcmode="lin" valueType="num">
                                      <p:cBhvr additive="base">
                                        <p:cTn id="22"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7651">
                                            <p:txEl>
                                              <p:pRg st="7" end="7"/>
                                            </p:txEl>
                                          </p:spTgt>
                                        </p:tgtEl>
                                        <p:attrNameLst>
                                          <p:attrName>style.visibility</p:attrName>
                                        </p:attrNameLst>
                                      </p:cBhvr>
                                      <p:to>
                                        <p:strVal val="visible"/>
                                      </p:to>
                                    </p:set>
                                    <p:anim calcmode="lin" valueType="num">
                                      <p:cBhvr additive="base">
                                        <p:cTn id="28"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765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7651">
                                            <p:txEl>
                                              <p:pRg st="9" end="9"/>
                                            </p:txEl>
                                          </p:spTgt>
                                        </p:tgtEl>
                                        <p:attrNameLst>
                                          <p:attrName>style.visibility</p:attrName>
                                        </p:attrNameLst>
                                      </p:cBhvr>
                                      <p:to>
                                        <p:strVal val="visible"/>
                                      </p:to>
                                    </p:set>
                                    <p:anim calcmode="lin" valueType="num">
                                      <p:cBhvr additive="base">
                                        <p:cTn id="34" dur="500" fill="hold"/>
                                        <p:tgtEl>
                                          <p:spTgt spid="27651">
                                            <p:txEl>
                                              <p:pRg st="9" end="9"/>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765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7651">
                                            <p:txEl>
                                              <p:pRg st="11" end="11"/>
                                            </p:txEl>
                                          </p:spTgt>
                                        </p:tgtEl>
                                        <p:attrNameLst>
                                          <p:attrName>style.visibility</p:attrName>
                                        </p:attrNameLst>
                                      </p:cBhvr>
                                      <p:to>
                                        <p:strVal val="visible"/>
                                      </p:to>
                                    </p:set>
                                    <p:anim calcmode="lin" valueType="num">
                                      <p:cBhvr additive="base">
                                        <p:cTn id="40" dur="500" fill="hold"/>
                                        <p:tgtEl>
                                          <p:spTgt spid="27651">
                                            <p:txEl>
                                              <p:pRg st="11" end="1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7651">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7651">
                                            <p:txEl>
                                              <p:pRg st="13" end="13"/>
                                            </p:txEl>
                                          </p:spTgt>
                                        </p:tgtEl>
                                        <p:attrNameLst>
                                          <p:attrName>style.visibility</p:attrName>
                                        </p:attrNameLst>
                                      </p:cBhvr>
                                      <p:to>
                                        <p:strVal val="visible"/>
                                      </p:to>
                                    </p:set>
                                    <p:anim calcmode="lin" valueType="num">
                                      <p:cBhvr additive="base">
                                        <p:cTn id="46" dur="500" fill="hold"/>
                                        <p:tgtEl>
                                          <p:spTgt spid="27651">
                                            <p:txEl>
                                              <p:pRg st="13" end="13"/>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7651">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uiExpand="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le:Dawn over Oostende cloud.jpg - Wikimedia Comm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43000"/>
            <a:ext cx="12193321" cy="5247323"/>
          </a:xfrm>
          <a:prstGeom prst="rect">
            <a:avLst/>
          </a:prstGeom>
        </p:spPr>
      </p:pic>
      <p:sp>
        <p:nvSpPr>
          <p:cNvPr id="2" name="Title 1"/>
          <p:cNvSpPr>
            <a:spLocks noGrp="1"/>
          </p:cNvSpPr>
          <p:nvPr>
            <p:ph type="title"/>
          </p:nvPr>
        </p:nvSpPr>
        <p:spPr>
          <a:xfrm>
            <a:off x="838200" y="365125"/>
            <a:ext cx="10515600" cy="991235"/>
          </a:xfrm>
        </p:spPr>
        <p:txBody>
          <a:bodyPr/>
          <a:lstStyle/>
          <a:p>
            <a:r>
              <a:rPr lang="en-US" dirty="0"/>
              <a:t>Themes</a:t>
            </a:r>
          </a:p>
        </p:txBody>
      </p:sp>
      <p:sp>
        <p:nvSpPr>
          <p:cNvPr id="3" name="Content Placeholder 2"/>
          <p:cNvSpPr>
            <a:spLocks noGrp="1"/>
          </p:cNvSpPr>
          <p:nvPr>
            <p:ph idx="1"/>
          </p:nvPr>
        </p:nvSpPr>
        <p:spPr>
          <a:xfrm>
            <a:off x="609600" y="1600200"/>
            <a:ext cx="10515600" cy="4637723"/>
          </a:xfrm>
        </p:spPr>
        <p:txBody>
          <a:bodyPr/>
          <a:lstStyle/>
          <a:p>
            <a:r>
              <a:rPr lang="en-US" dirty="0"/>
              <a:t>Family (personal life) vs. Work (responsibility) </a:t>
            </a:r>
          </a:p>
          <a:p>
            <a:pPr marL="0" indent="0">
              <a:buNone/>
            </a:pPr>
            <a:r>
              <a:rPr lang="en-US" dirty="0"/>
              <a:t>(</a:t>
            </a:r>
            <a:r>
              <a:rPr lang="en-US" dirty="0" err="1"/>
              <a:t>Estévez</a:t>
            </a:r>
            <a:r>
              <a:rPr lang="en-US" dirty="0"/>
              <a:t> vs. Caldas) (Dad vs. Caldas)</a:t>
            </a:r>
          </a:p>
          <a:p>
            <a:r>
              <a:rPr lang="en-US" dirty="0"/>
              <a:t>Importance of new beginnings- it’s never too late </a:t>
            </a:r>
          </a:p>
          <a:p>
            <a:pPr marL="0" indent="0">
              <a:buNone/>
            </a:pPr>
            <a:r>
              <a:rPr lang="en-US" dirty="0"/>
              <a:t>(new plantings, Alba)</a:t>
            </a:r>
          </a:p>
          <a:p>
            <a:r>
              <a:rPr lang="en-US" dirty="0"/>
              <a:t>Loyalty- to whom? At what price?</a:t>
            </a:r>
          </a:p>
          <a:p>
            <a:pPr marL="0" indent="0">
              <a:buNone/>
            </a:pPr>
            <a:r>
              <a:rPr lang="en-US" dirty="0"/>
              <a:t>(death of Sousa vs. his crew)</a:t>
            </a:r>
          </a:p>
          <a:p>
            <a:r>
              <a:rPr lang="en-US" dirty="0"/>
              <a:t>Isn’t it Ironic? Life isn’t always what you expect it to be…</a:t>
            </a:r>
          </a:p>
          <a:p>
            <a:pPr marL="0" indent="0">
              <a:buNone/>
            </a:pPr>
            <a:r>
              <a:rPr lang="en-US" dirty="0"/>
              <a:t>(Caldas seasick, </a:t>
            </a:r>
            <a:r>
              <a:rPr lang="en-US" dirty="0" err="1"/>
              <a:t>Estévez</a:t>
            </a:r>
            <a:r>
              <a:rPr lang="en-US" dirty="0"/>
              <a:t> hates the sight of dead bodies, Diego </a:t>
            </a:r>
            <a:r>
              <a:rPr lang="en-US" dirty="0" err="1"/>
              <a:t>Neira</a:t>
            </a:r>
            <a:r>
              <a:rPr lang="en-US" dirty="0"/>
              <a:t> nearly gets killed while seeking revenge)</a:t>
            </a:r>
          </a:p>
          <a:p>
            <a:endParaRPr lang="en-US" dirty="0"/>
          </a:p>
          <a:p>
            <a:endParaRPr lang="en-US" dirty="0"/>
          </a:p>
        </p:txBody>
      </p:sp>
      <p:pic>
        <p:nvPicPr>
          <p:cNvPr id="4" name="Picture 3" descr="Plant cuttings can be taken by cutting a stem of a plant, or a single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8960" y="3852924"/>
            <a:ext cx="1463040" cy="2598359"/>
          </a:xfrm>
          <a:prstGeom prst="rect">
            <a:avLst/>
          </a:prstGeom>
        </p:spPr>
      </p:pic>
    </p:spTree>
    <p:extLst>
      <p:ext uri="{BB962C8B-B14F-4D97-AF65-F5344CB8AC3E}">
        <p14:creationId xmlns:p14="http://schemas.microsoft.com/office/powerpoint/2010/main" val="84879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Death on a Galician Shore- the movie</a:t>
            </a:r>
          </a:p>
        </p:txBody>
      </p:sp>
      <p:sp>
        <p:nvSpPr>
          <p:cNvPr id="5" name="Content Placeholder 4"/>
          <p:cNvSpPr>
            <a:spLocks noGrp="1"/>
          </p:cNvSpPr>
          <p:nvPr>
            <p:ph idx="1"/>
          </p:nvPr>
        </p:nvSpPr>
        <p:spPr>
          <a:xfrm>
            <a:off x="838200" y="1346200"/>
            <a:ext cx="10515600" cy="1924051"/>
          </a:xfrm>
        </p:spPr>
        <p:txBody>
          <a:bodyPr>
            <a:normAutofit lnSpcReduction="10000"/>
          </a:bodyPr>
          <a:lstStyle/>
          <a:p>
            <a:r>
              <a:rPr lang="es-ES" dirty="0">
                <a:solidFill>
                  <a:srgbClr val="333333"/>
                </a:solidFill>
              </a:rPr>
              <a:t> </a:t>
            </a:r>
            <a:r>
              <a:rPr lang="es-ES" b="1" dirty="0">
                <a:solidFill>
                  <a:srgbClr val="333333"/>
                </a:solidFill>
              </a:rPr>
              <a:t>La playa de los ahogados</a:t>
            </a:r>
            <a:r>
              <a:rPr lang="es-ES" dirty="0">
                <a:solidFill>
                  <a:srgbClr val="333333"/>
                </a:solidFill>
              </a:rPr>
              <a:t>.  </a:t>
            </a:r>
            <a:r>
              <a:rPr lang="es-ES" dirty="0" err="1">
                <a:solidFill>
                  <a:srgbClr val="333333"/>
                </a:solidFill>
              </a:rPr>
              <a:t>The</a:t>
            </a:r>
            <a:r>
              <a:rPr lang="es-ES" dirty="0">
                <a:solidFill>
                  <a:srgbClr val="333333"/>
                </a:solidFill>
              </a:rPr>
              <a:t> novel </a:t>
            </a:r>
            <a:r>
              <a:rPr lang="es-ES" dirty="0" err="1">
                <a:solidFill>
                  <a:srgbClr val="333333"/>
                </a:solidFill>
              </a:rPr>
              <a:t>was</a:t>
            </a:r>
            <a:r>
              <a:rPr lang="es-ES" dirty="0">
                <a:solidFill>
                  <a:srgbClr val="333333"/>
                </a:solidFill>
              </a:rPr>
              <a:t> </a:t>
            </a:r>
            <a:r>
              <a:rPr lang="es-ES" dirty="0" err="1">
                <a:solidFill>
                  <a:srgbClr val="333333"/>
                </a:solidFill>
              </a:rPr>
              <a:t>adapted</a:t>
            </a:r>
            <a:r>
              <a:rPr lang="es-ES" dirty="0">
                <a:solidFill>
                  <a:srgbClr val="333333"/>
                </a:solidFill>
              </a:rPr>
              <a:t> to </a:t>
            </a:r>
            <a:r>
              <a:rPr lang="es-ES" dirty="0" err="1">
                <a:solidFill>
                  <a:srgbClr val="333333"/>
                </a:solidFill>
              </a:rPr>
              <a:t>the</a:t>
            </a:r>
            <a:r>
              <a:rPr lang="es-ES" dirty="0">
                <a:solidFill>
                  <a:srgbClr val="333333"/>
                </a:solidFill>
              </a:rPr>
              <a:t> cinema in 2015, </a:t>
            </a:r>
            <a:r>
              <a:rPr lang="es-ES" dirty="0" err="1">
                <a:solidFill>
                  <a:srgbClr val="333333"/>
                </a:solidFill>
              </a:rPr>
              <a:t>filmed</a:t>
            </a:r>
            <a:r>
              <a:rPr lang="es-ES" dirty="0">
                <a:solidFill>
                  <a:srgbClr val="333333"/>
                </a:solidFill>
              </a:rPr>
              <a:t> in </a:t>
            </a:r>
            <a:r>
              <a:rPr lang="es-ES" dirty="0" err="1">
                <a:solidFill>
                  <a:srgbClr val="333333"/>
                </a:solidFill>
              </a:rPr>
              <a:t>different</a:t>
            </a:r>
            <a:r>
              <a:rPr lang="es-ES" dirty="0">
                <a:solidFill>
                  <a:srgbClr val="333333"/>
                </a:solidFill>
              </a:rPr>
              <a:t> </a:t>
            </a:r>
            <a:r>
              <a:rPr lang="es-ES" dirty="0" err="1">
                <a:solidFill>
                  <a:srgbClr val="333333"/>
                </a:solidFill>
              </a:rPr>
              <a:t>locations</a:t>
            </a:r>
            <a:r>
              <a:rPr lang="es-ES" dirty="0">
                <a:solidFill>
                  <a:srgbClr val="333333"/>
                </a:solidFill>
              </a:rPr>
              <a:t> </a:t>
            </a:r>
            <a:r>
              <a:rPr lang="es-ES" dirty="0" err="1">
                <a:solidFill>
                  <a:srgbClr val="333333"/>
                </a:solidFill>
              </a:rPr>
              <a:t>around</a:t>
            </a:r>
            <a:r>
              <a:rPr lang="es-ES" dirty="0">
                <a:solidFill>
                  <a:srgbClr val="333333"/>
                </a:solidFill>
              </a:rPr>
              <a:t> </a:t>
            </a:r>
            <a:r>
              <a:rPr lang="es-ES" dirty="0" err="1">
                <a:solidFill>
                  <a:srgbClr val="333333"/>
                </a:solidFill>
              </a:rPr>
              <a:t>the</a:t>
            </a:r>
            <a:r>
              <a:rPr lang="es-ES" dirty="0">
                <a:solidFill>
                  <a:srgbClr val="333333"/>
                </a:solidFill>
              </a:rPr>
              <a:t> </a:t>
            </a:r>
            <a:r>
              <a:rPr lang="es-ES" dirty="0" err="1">
                <a:solidFill>
                  <a:srgbClr val="333333"/>
                </a:solidFill>
              </a:rPr>
              <a:t>Galician</a:t>
            </a:r>
            <a:r>
              <a:rPr lang="es-ES" dirty="0">
                <a:solidFill>
                  <a:srgbClr val="333333"/>
                </a:solidFill>
              </a:rPr>
              <a:t> </a:t>
            </a:r>
            <a:r>
              <a:rPr lang="es-ES" dirty="0" err="1">
                <a:solidFill>
                  <a:srgbClr val="333333"/>
                </a:solidFill>
              </a:rPr>
              <a:t>estuaries</a:t>
            </a:r>
            <a:r>
              <a:rPr lang="es-ES" dirty="0">
                <a:solidFill>
                  <a:srgbClr val="333333"/>
                </a:solidFill>
              </a:rPr>
              <a:t> </a:t>
            </a:r>
            <a:r>
              <a:rPr lang="es-ES" dirty="0" err="1">
                <a:solidFill>
                  <a:srgbClr val="333333"/>
                </a:solidFill>
              </a:rPr>
              <a:t>including</a:t>
            </a:r>
            <a:r>
              <a:rPr lang="es-ES" dirty="0">
                <a:solidFill>
                  <a:srgbClr val="333333"/>
                </a:solidFill>
              </a:rPr>
              <a:t> </a:t>
            </a:r>
            <a:r>
              <a:rPr lang="es-ES" dirty="0" err="1">
                <a:solidFill>
                  <a:srgbClr val="333333"/>
                </a:solidFill>
              </a:rPr>
              <a:t>Panxón</a:t>
            </a:r>
            <a:r>
              <a:rPr lang="es-ES" dirty="0">
                <a:solidFill>
                  <a:srgbClr val="333333"/>
                </a:solidFill>
              </a:rPr>
              <a:t>, Vigo, and A Guarda. </a:t>
            </a:r>
          </a:p>
          <a:p>
            <a:pPr marL="0" indent="0">
              <a:buNone/>
            </a:pPr>
            <a:r>
              <a:rPr lang="es-ES" sz="1800" dirty="0" err="1"/>
              <a:t>Making</a:t>
            </a:r>
            <a:r>
              <a:rPr lang="es-ES" sz="1800" dirty="0"/>
              <a:t> of </a:t>
            </a:r>
            <a:r>
              <a:rPr lang="es-ES" sz="1800" dirty="0" err="1"/>
              <a:t>the</a:t>
            </a:r>
            <a:r>
              <a:rPr lang="es-ES" sz="1800" dirty="0"/>
              <a:t> film: </a:t>
            </a:r>
            <a:r>
              <a:rPr lang="en-US" sz="1800" dirty="0">
                <a:hlinkClick r:id="rId2"/>
              </a:rPr>
              <a:t>https://www.youtube.com/watch?v=Yv9tTkmtrSU</a:t>
            </a:r>
            <a:endParaRPr lang="en-US" sz="1800" dirty="0"/>
          </a:p>
          <a:p>
            <a:pPr marL="0" indent="0">
              <a:buNone/>
            </a:pPr>
            <a:r>
              <a:rPr lang="es-ES" sz="1800" dirty="0"/>
              <a:t>tráiler (</a:t>
            </a:r>
            <a:r>
              <a:rPr lang="es-ES" sz="1800" dirty="0" err="1"/>
              <a:t>subtitiled</a:t>
            </a:r>
            <a:r>
              <a:rPr lang="es-ES" sz="1800" dirty="0"/>
              <a:t>): </a:t>
            </a:r>
            <a:r>
              <a:rPr lang="en-US" sz="1800" dirty="0">
                <a:hlinkClick r:id="rId3"/>
              </a:rPr>
              <a:t>https://www.youtube.com/watch?v=0QzkP2_7FaQ</a:t>
            </a:r>
            <a:endParaRPr lang="en-US" sz="1800" dirty="0"/>
          </a:p>
          <a:p>
            <a:pPr marL="0" indent="0">
              <a:buNone/>
            </a:pPr>
            <a:endParaRPr lang="en-US" sz="1800" dirty="0"/>
          </a:p>
          <a:p>
            <a:endParaRPr lang="es-ES" dirty="0">
              <a:solidFill>
                <a:srgbClr val="333333"/>
              </a:solidFill>
            </a:endParaRPr>
          </a:p>
          <a:p>
            <a:endParaRPr lang="es-ES" dirty="0">
              <a:solidFill>
                <a:srgbClr val="333333"/>
              </a:solidFill>
            </a:endParaRPr>
          </a:p>
        </p:txBody>
      </p:sp>
      <p:pic>
        <p:nvPicPr>
          <p:cNvPr id="8" name="Picture 10" descr="Image result for playa de los ahog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2" y="3270251"/>
            <a:ext cx="5857875" cy="30956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www.mediocio.net/sites/default/files/styles/galleryformatter_slide_ancho/public/playaahogados1.jpg?itok=io5S6mzl"/>
          <p:cNvPicPr>
            <a:picLocks noChangeAspect="1" noChangeArrowheads="1"/>
          </p:cNvPicPr>
          <p:nvPr/>
        </p:nvPicPr>
        <p:blipFill rotWithShape="1">
          <a:blip r:embed="rId5">
            <a:extLst>
              <a:ext uri="{28A0092B-C50C-407E-A947-70E740481C1C}">
                <a14:useLocalDpi xmlns:a14="http://schemas.microsoft.com/office/drawing/2010/main" val="0"/>
              </a:ext>
            </a:extLst>
          </a:blip>
          <a:srcRect l="4538" t="7235" r="4902" b="15567"/>
          <a:stretch/>
        </p:blipFill>
        <p:spPr bwMode="auto">
          <a:xfrm>
            <a:off x="6148614" y="3270251"/>
            <a:ext cx="5865586"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0881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91235"/>
          </a:xfrm>
        </p:spPr>
        <p:txBody>
          <a:bodyPr/>
          <a:lstStyle/>
          <a:p>
            <a:r>
              <a:rPr lang="en-US" dirty="0"/>
              <a:t>Symbolism</a:t>
            </a:r>
          </a:p>
        </p:txBody>
      </p:sp>
      <p:sp>
        <p:nvSpPr>
          <p:cNvPr id="3" name="Content Placeholder 2"/>
          <p:cNvSpPr>
            <a:spLocks noGrp="1"/>
          </p:cNvSpPr>
          <p:nvPr>
            <p:ph idx="1"/>
          </p:nvPr>
        </p:nvSpPr>
        <p:spPr>
          <a:xfrm>
            <a:off x="899160" y="1592909"/>
            <a:ext cx="10515600" cy="4637723"/>
          </a:xfrm>
        </p:spPr>
        <p:txBody>
          <a:bodyPr>
            <a:normAutofit/>
          </a:bodyPr>
          <a:lstStyle/>
          <a:p>
            <a:r>
              <a:rPr lang="en-US" dirty="0"/>
              <a:t>New plantings</a:t>
            </a:r>
          </a:p>
          <a:p>
            <a:pPr marL="0" indent="0">
              <a:buNone/>
            </a:pPr>
            <a:r>
              <a:rPr lang="en-US" dirty="0"/>
              <a:t>Starting over (father after mother’s death, Caldas with Alba, uncle after illness)</a:t>
            </a:r>
          </a:p>
          <a:p>
            <a:r>
              <a:rPr lang="en-US" dirty="0" err="1"/>
              <a:t>Sloveig’s</a:t>
            </a:r>
            <a:r>
              <a:rPr lang="en-US" dirty="0"/>
              <a:t> Song </a:t>
            </a:r>
          </a:p>
          <a:p>
            <a:pPr marL="0" indent="0">
              <a:buNone/>
            </a:pPr>
            <a:r>
              <a:rPr lang="en-US" dirty="0"/>
              <a:t>Guilty conscience- getting even</a:t>
            </a:r>
          </a:p>
          <a:p>
            <a:r>
              <a:rPr lang="en-US" dirty="0"/>
              <a:t>Book of Idiots</a:t>
            </a:r>
          </a:p>
          <a:p>
            <a:pPr marL="0" indent="0">
              <a:buNone/>
            </a:pPr>
            <a:r>
              <a:rPr lang="en-US" dirty="0"/>
              <a:t>Getting rid of old baggage</a:t>
            </a:r>
          </a:p>
          <a:p>
            <a:r>
              <a:rPr lang="en-US" dirty="0"/>
              <a:t>Captain’s Courageous (little boy learns work ethic &amp; love)</a:t>
            </a:r>
          </a:p>
          <a:p>
            <a:pPr marL="0" indent="0">
              <a:buNone/>
            </a:pPr>
            <a:r>
              <a:rPr lang="en-US" dirty="0"/>
              <a:t>It’s never too late to learn new tricks! </a:t>
            </a:r>
            <a:r>
              <a:rPr lang="en-US" dirty="0" err="1"/>
              <a:t>Trix</a:t>
            </a:r>
            <a:r>
              <a:rPr lang="en-US" dirty="0"/>
              <a:t> aren’t just for kids.</a:t>
            </a:r>
          </a:p>
          <a:p>
            <a:pPr marL="0" indent="0">
              <a:buNone/>
            </a:pPr>
            <a:endParaRPr lang="en-US" dirty="0"/>
          </a:p>
          <a:p>
            <a:pPr marL="0" indent="0">
              <a:buNone/>
            </a:pPr>
            <a:endParaRPr lang="en-US" dirty="0"/>
          </a:p>
          <a:p>
            <a:endParaRPr lang="en-US" dirty="0"/>
          </a:p>
        </p:txBody>
      </p:sp>
      <p:pic>
        <p:nvPicPr>
          <p:cNvPr id="4" name="Picture 3" descr="Trix (cereal) - Wikipedia, the free encycloped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9120" y="601674"/>
            <a:ext cx="2440940" cy="3466135"/>
          </a:xfrm>
          <a:prstGeom prst="rect">
            <a:avLst/>
          </a:prstGeom>
        </p:spPr>
      </p:pic>
    </p:spTree>
    <p:extLst>
      <p:ext uri="{BB962C8B-B14F-4D97-AF65-F5344CB8AC3E}">
        <p14:creationId xmlns:p14="http://schemas.microsoft.com/office/powerpoint/2010/main" val="173497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
                            </p:stCondLst>
                            <p:childTnLst>
                              <p:par>
                                <p:cTn id="52" presetID="49" presetClass="entr" presetSubtype="0" decel="10000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p:cTn id="54" dur="500" fill="hold"/>
                                        <p:tgtEl>
                                          <p:spTgt spid="4"/>
                                        </p:tgtEl>
                                        <p:attrNameLst>
                                          <p:attrName>ppt_w</p:attrName>
                                        </p:attrNameLst>
                                      </p:cBhvr>
                                      <p:tavLst>
                                        <p:tav tm="0">
                                          <p:val>
                                            <p:fltVal val="0"/>
                                          </p:val>
                                        </p:tav>
                                        <p:tav tm="100000">
                                          <p:val>
                                            <p:strVal val="#ppt_w"/>
                                          </p:val>
                                        </p:tav>
                                      </p:tavLst>
                                    </p:anim>
                                    <p:anim calcmode="lin" valueType="num">
                                      <p:cBhvr>
                                        <p:cTn id="55" dur="500" fill="hold"/>
                                        <p:tgtEl>
                                          <p:spTgt spid="4"/>
                                        </p:tgtEl>
                                        <p:attrNameLst>
                                          <p:attrName>ppt_h</p:attrName>
                                        </p:attrNameLst>
                                      </p:cBhvr>
                                      <p:tavLst>
                                        <p:tav tm="0">
                                          <p:val>
                                            <p:fltVal val="0"/>
                                          </p:val>
                                        </p:tav>
                                        <p:tav tm="100000">
                                          <p:val>
                                            <p:strVal val="#ppt_h"/>
                                          </p:val>
                                        </p:tav>
                                      </p:tavLst>
                                    </p:anim>
                                    <p:anim calcmode="lin" valueType="num">
                                      <p:cBhvr>
                                        <p:cTn id="56" dur="500" fill="hold"/>
                                        <p:tgtEl>
                                          <p:spTgt spid="4"/>
                                        </p:tgtEl>
                                        <p:attrNameLst>
                                          <p:attrName>style.rotation</p:attrName>
                                        </p:attrNameLst>
                                      </p:cBhvr>
                                      <p:tavLst>
                                        <p:tav tm="0">
                                          <p:val>
                                            <p:fltVal val="360"/>
                                          </p:val>
                                        </p:tav>
                                        <p:tav tm="100000">
                                          <p:val>
                                            <p:fltVal val="0"/>
                                          </p:val>
                                        </p:tav>
                                      </p:tavLst>
                                    </p:anim>
                                    <p:animEffect transition="in" filter="fade">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Things to consider as you read your way through Mysterious Europe</a:t>
            </a:r>
            <a:br>
              <a:rPr lang="en-US" dirty="0"/>
            </a:br>
            <a:endParaRPr lang="en-US" dirty="0"/>
          </a:p>
        </p:txBody>
      </p:sp>
      <p:sp>
        <p:nvSpPr>
          <p:cNvPr id="3" name="Content Placeholder 2"/>
          <p:cNvSpPr>
            <a:spLocks noGrp="1"/>
          </p:cNvSpPr>
          <p:nvPr>
            <p:ph idx="1"/>
          </p:nvPr>
        </p:nvSpPr>
        <p:spPr>
          <a:xfrm>
            <a:off x="838200" y="1508760"/>
            <a:ext cx="10515600" cy="4668203"/>
          </a:xfrm>
        </p:spPr>
        <p:txBody>
          <a:bodyPr>
            <a:normAutofit lnSpcReduction="10000"/>
          </a:bodyPr>
          <a:lstStyle/>
          <a:p>
            <a:r>
              <a:rPr lang="en-US" dirty="0"/>
              <a:t> Is the detective an “outsider” of some sort: from a different geographic region, class or gender?  Or does the detective suffer from a social, physical or emotional disability? What advantage does this give the detective? </a:t>
            </a:r>
          </a:p>
          <a:p>
            <a:pPr marL="0" indent="0">
              <a:buNone/>
            </a:pPr>
            <a:endParaRPr lang="en-US" dirty="0"/>
          </a:p>
          <a:p>
            <a:pPr lvl="0"/>
            <a:r>
              <a:rPr lang="en-US" dirty="0"/>
              <a:t>Is there a sidekick? Is he an “outsider” in some way? What role does he play for the detective and for us the reader? What is the advantage?</a:t>
            </a:r>
          </a:p>
          <a:p>
            <a:r>
              <a:rPr lang="en-US" dirty="0"/>
              <a:t>Since crime is by nature a breach in the social contract, is there a flaw in the system or </a:t>
            </a:r>
            <a:r>
              <a:rPr lang="en-US" i="1" dirty="0"/>
              <a:t>mores</a:t>
            </a:r>
            <a:r>
              <a:rPr lang="en-US" dirty="0"/>
              <a:t> that makes the crime more heinous or more justifiable? (ex: racism, sexism,  police corruption)</a:t>
            </a:r>
          </a:p>
          <a:p>
            <a:pPr lvl="0"/>
            <a:endParaRPr lang="en-US" dirty="0"/>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32603012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Things to consider as you read your way through Mysterious Europe</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endParaRPr lang="en-US" dirty="0"/>
          </a:p>
          <a:p>
            <a:pPr lvl="0"/>
            <a:r>
              <a:rPr lang="en-US" dirty="0"/>
              <a:t>How did the setting enhance the story? Was the author convincing in setting the scene? Did it seem as if he/she had done his/her homework in researching and recreating local color? How did it enhance your enjoyment or the mystery? Or did it get in the way of your enjoyment?</a:t>
            </a:r>
          </a:p>
          <a:p>
            <a:pPr marL="0" indent="0">
              <a:buNone/>
            </a:pPr>
            <a:endParaRPr lang="en-US" dirty="0"/>
          </a:p>
          <a:p>
            <a:pPr lvl="0"/>
            <a:r>
              <a:rPr lang="en-US" dirty="0"/>
              <a:t>Were any of the “20 rules” broken? Did this enhance the story, or make you feel cheated in some way? Why do you think the author chose not to follow these rules?</a:t>
            </a:r>
          </a:p>
          <a:p>
            <a:pPr marL="0" indent="0">
              <a:buNone/>
            </a:pPr>
            <a:endParaRPr lang="en-US" dirty="0"/>
          </a:p>
          <a:p>
            <a:pPr lvl="0"/>
            <a:r>
              <a:rPr lang="en-US" dirty="0"/>
              <a:t>What was your favorite part of the novel? Least favorite? What would you change &amp; how?</a:t>
            </a:r>
          </a:p>
          <a:p>
            <a:endParaRPr lang="en-US" dirty="0"/>
          </a:p>
        </p:txBody>
      </p:sp>
    </p:spTree>
    <p:extLst>
      <p:ext uri="{BB962C8B-B14F-4D97-AF65-F5344CB8AC3E}">
        <p14:creationId xmlns:p14="http://schemas.microsoft.com/office/powerpoint/2010/main" val="25229214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"Twenty Rules for Writing Detective Stories"</a:t>
            </a:r>
          </a:p>
        </p:txBody>
      </p:sp>
      <p:sp>
        <p:nvSpPr>
          <p:cNvPr id="67587" name="Content Placeholder 2"/>
          <p:cNvSpPr>
            <a:spLocks noGrp="1"/>
          </p:cNvSpPr>
          <p:nvPr>
            <p:ph idx="1"/>
          </p:nvPr>
        </p:nvSpPr>
        <p:spPr/>
        <p:txBody>
          <a:bodyPr/>
          <a:lstStyle/>
          <a:p>
            <a:pPr eaLnBrk="1" hangingPunct="1"/>
            <a:r>
              <a:rPr lang="en-US" altLang="en-US" sz="2400" dirty="0"/>
              <a:t>1. The reader must have equal opportunity with the detective for solving the mystery. </a:t>
            </a:r>
            <a:r>
              <a:rPr lang="en-US" altLang="en-US" sz="2400" dirty="0">
                <a:solidFill>
                  <a:srgbClr val="FF0000"/>
                </a:solidFill>
              </a:rPr>
              <a:t>All clues must be plainly stated and described. </a:t>
            </a:r>
          </a:p>
          <a:p>
            <a:pPr eaLnBrk="1" hangingPunct="1"/>
            <a:r>
              <a:rPr lang="en-US" altLang="en-US" sz="2400" dirty="0"/>
              <a:t>   2</a:t>
            </a:r>
            <a:r>
              <a:rPr lang="en-US" altLang="en-US" sz="2400" dirty="0">
                <a:solidFill>
                  <a:srgbClr val="FF0000"/>
                </a:solidFill>
              </a:rPr>
              <a:t>. No willful tricks or deceptions </a:t>
            </a:r>
            <a:r>
              <a:rPr lang="en-US" altLang="en-US" sz="2400" dirty="0"/>
              <a:t>may be placed on the reader other than those played legitimately by the criminal on the detective himself. </a:t>
            </a:r>
          </a:p>
          <a:p>
            <a:pPr eaLnBrk="1" hangingPunct="1"/>
            <a:r>
              <a:rPr lang="en-US" altLang="en-US" sz="2400" dirty="0"/>
              <a:t>   3. There must be </a:t>
            </a:r>
            <a:r>
              <a:rPr lang="en-US" altLang="en-US" sz="2400" dirty="0">
                <a:solidFill>
                  <a:srgbClr val="FF0000"/>
                </a:solidFill>
              </a:rPr>
              <a:t>no love interest</a:t>
            </a:r>
            <a:r>
              <a:rPr lang="en-US" altLang="en-US" sz="2400" dirty="0"/>
              <a:t>. The business in hand is to bring a criminal to the bar of justice, not to bring a lovelorn couple to the hymeneal altar. </a:t>
            </a:r>
          </a:p>
          <a:p>
            <a:pPr eaLnBrk="1" hangingPunct="1"/>
            <a:r>
              <a:rPr lang="en-US" altLang="en-US" sz="2400" dirty="0"/>
              <a:t>   4. </a:t>
            </a:r>
            <a:r>
              <a:rPr lang="en-US" altLang="en-US" sz="2400" dirty="0">
                <a:solidFill>
                  <a:srgbClr val="FF0000"/>
                </a:solidFill>
              </a:rPr>
              <a:t>The detective himself, or one of the official investigators, should never turn out to be the culprit</a:t>
            </a:r>
            <a:r>
              <a:rPr lang="en-US" altLang="en-US" sz="2400" dirty="0"/>
              <a:t>. This is bald trickery, on a par with offering someone a bright penny for a five-dollar gold piece. It's false pretenses. </a:t>
            </a:r>
          </a:p>
          <a:p>
            <a:pPr eaLnBrk="1" hangingPunct="1">
              <a:buFont typeface="Arial" panose="020B0604020202020204" pitchFamily="34" charset="0"/>
              <a:buNone/>
            </a:pPr>
            <a:endParaRPr lang="en-US" altLang="en-US" sz="1600" dirty="0"/>
          </a:p>
        </p:txBody>
      </p:sp>
    </p:spTree>
    <p:extLst>
      <p:ext uri="{BB962C8B-B14F-4D97-AF65-F5344CB8AC3E}">
        <p14:creationId xmlns:p14="http://schemas.microsoft.com/office/powerpoint/2010/main" val="394671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 calcmode="lin" valueType="num">
                                      <p:cBhvr additive="base">
                                        <p:cTn id="7" dur="500" fill="hold"/>
                                        <p:tgtEl>
                                          <p:spTgt spid="675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587">
                                            <p:txEl>
                                              <p:pRg st="1" end="1"/>
                                            </p:txEl>
                                          </p:spTgt>
                                        </p:tgtEl>
                                        <p:attrNameLst>
                                          <p:attrName>style.visibility</p:attrName>
                                        </p:attrNameLst>
                                      </p:cBhvr>
                                      <p:to>
                                        <p:strVal val="visible"/>
                                      </p:to>
                                    </p:set>
                                    <p:anim calcmode="lin" valueType="num">
                                      <p:cBhvr additive="base">
                                        <p:cTn id="13" dur="500" fill="hold"/>
                                        <p:tgtEl>
                                          <p:spTgt spid="675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7587">
                                            <p:txEl>
                                              <p:pRg st="2" end="2"/>
                                            </p:txEl>
                                          </p:spTgt>
                                        </p:tgtEl>
                                        <p:attrNameLst>
                                          <p:attrName>style.visibility</p:attrName>
                                        </p:attrNameLst>
                                      </p:cBhvr>
                                      <p:to>
                                        <p:strVal val="visible"/>
                                      </p:to>
                                    </p:set>
                                    <p:anim calcmode="lin" valueType="num">
                                      <p:cBhvr additive="base">
                                        <p:cTn id="19" dur="500" fill="hold"/>
                                        <p:tgtEl>
                                          <p:spTgt spid="6758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5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7587">
                                            <p:txEl>
                                              <p:pRg st="3" end="3"/>
                                            </p:txEl>
                                          </p:spTgt>
                                        </p:tgtEl>
                                        <p:attrNameLst>
                                          <p:attrName>style.visibility</p:attrName>
                                        </p:attrNameLst>
                                      </p:cBhvr>
                                      <p:to>
                                        <p:strVal val="visible"/>
                                      </p:to>
                                    </p:set>
                                    <p:anim calcmode="lin" valueType="num">
                                      <p:cBhvr additive="base">
                                        <p:cTn id="25" dur="500" fill="hold"/>
                                        <p:tgtEl>
                                          <p:spTgt spid="6758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75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6775"/>
          </a:xfrm>
        </p:spPr>
        <p:txBody>
          <a:bodyPr rtlCol="0">
            <a:normAutofit/>
          </a:bodyPr>
          <a:lstStyle/>
          <a:p>
            <a:pPr>
              <a:defRPr/>
            </a:pPr>
            <a:r>
              <a:rPr lang="en-US" dirty="0"/>
              <a:t>"Twenty Rules for Writing Detective Stories"</a:t>
            </a:r>
          </a:p>
        </p:txBody>
      </p:sp>
      <p:sp>
        <p:nvSpPr>
          <p:cNvPr id="68611" name="Content Placeholder 2"/>
          <p:cNvSpPr>
            <a:spLocks noGrp="1"/>
          </p:cNvSpPr>
          <p:nvPr>
            <p:ph idx="1"/>
          </p:nvPr>
        </p:nvSpPr>
        <p:spPr>
          <a:xfrm>
            <a:off x="1981200" y="1371601"/>
            <a:ext cx="8229600" cy="4754563"/>
          </a:xfrm>
        </p:spPr>
        <p:txBody>
          <a:bodyPr>
            <a:normAutofit/>
          </a:bodyPr>
          <a:lstStyle/>
          <a:p>
            <a:pPr eaLnBrk="1" hangingPunct="1"/>
            <a:r>
              <a:rPr lang="en-US" altLang="en-US" sz="2400" dirty="0"/>
              <a:t>  5. </a:t>
            </a:r>
            <a:r>
              <a:rPr lang="en-US" altLang="en-US" sz="2400" dirty="0">
                <a:solidFill>
                  <a:srgbClr val="FF0000"/>
                </a:solidFill>
              </a:rPr>
              <a:t>The culprit must be determined by logical deductions — not by accident or coincidence or unmotivated confession</a:t>
            </a:r>
            <a:r>
              <a:rPr lang="en-US" altLang="en-US" sz="2400" dirty="0"/>
              <a:t>.    </a:t>
            </a:r>
          </a:p>
          <a:p>
            <a:pPr eaLnBrk="1" hangingPunct="1"/>
            <a:r>
              <a:rPr lang="en-US" altLang="en-US" sz="2400" dirty="0"/>
              <a:t>6. </a:t>
            </a:r>
            <a:r>
              <a:rPr lang="en-US" altLang="en-US" sz="2400" dirty="0">
                <a:solidFill>
                  <a:srgbClr val="FF0000"/>
                </a:solidFill>
              </a:rPr>
              <a:t>The detective novel must have a detective in i</a:t>
            </a:r>
            <a:r>
              <a:rPr lang="en-US" altLang="en-US" sz="2400" dirty="0"/>
              <a:t>t; and a detective is not a detective unless he detects. </a:t>
            </a:r>
          </a:p>
          <a:p>
            <a:pPr>
              <a:defRPr/>
            </a:pPr>
            <a:r>
              <a:rPr lang="en-US" sz="2400" dirty="0"/>
              <a:t>7. </a:t>
            </a:r>
            <a:r>
              <a:rPr lang="en-US" sz="2400" dirty="0">
                <a:solidFill>
                  <a:srgbClr val="FF0000"/>
                </a:solidFill>
              </a:rPr>
              <a:t>There simply must be a corpse in a detective novel</a:t>
            </a:r>
            <a:r>
              <a:rPr lang="en-US" sz="2400" dirty="0"/>
              <a:t>, and the deader the corpse the better.    </a:t>
            </a:r>
          </a:p>
          <a:p>
            <a:pPr>
              <a:defRPr/>
            </a:pPr>
            <a:r>
              <a:rPr lang="en-US" sz="2400" dirty="0"/>
              <a:t>8. The problem of the crime must be solved by strictly naturalistic means. </a:t>
            </a:r>
            <a:r>
              <a:rPr lang="en-US" sz="2400" dirty="0">
                <a:solidFill>
                  <a:srgbClr val="FF0000"/>
                </a:solidFill>
              </a:rPr>
              <a:t>Such methods for learning the truth as slate-writing, </a:t>
            </a:r>
            <a:r>
              <a:rPr lang="en-US" sz="2400" dirty="0" err="1">
                <a:solidFill>
                  <a:srgbClr val="FF0000"/>
                </a:solidFill>
              </a:rPr>
              <a:t>ouija</a:t>
            </a:r>
            <a:r>
              <a:rPr lang="en-US" sz="2400" dirty="0">
                <a:solidFill>
                  <a:srgbClr val="FF0000"/>
                </a:solidFill>
              </a:rPr>
              <a:t>-boards, mind-reading, spiritualistic séances, crystal-gazing, and the like, are taboo</a:t>
            </a:r>
            <a:r>
              <a:rPr lang="en-US" sz="2400" dirty="0"/>
              <a:t>. </a:t>
            </a:r>
          </a:p>
          <a:p>
            <a:pPr eaLnBrk="1" hangingPunct="1"/>
            <a:endParaRPr lang="en-US" altLang="en-US" sz="2400" dirty="0"/>
          </a:p>
        </p:txBody>
      </p:sp>
    </p:spTree>
    <p:extLst>
      <p:ext uri="{BB962C8B-B14F-4D97-AF65-F5344CB8AC3E}">
        <p14:creationId xmlns:p14="http://schemas.microsoft.com/office/powerpoint/2010/main" val="3198227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"Twenty Rules for Writing Detective Stories"</a:t>
            </a:r>
          </a:p>
        </p:txBody>
      </p:sp>
      <p:sp>
        <p:nvSpPr>
          <p:cNvPr id="3" name="Content Placeholder 2"/>
          <p:cNvSpPr>
            <a:spLocks noGrp="1"/>
          </p:cNvSpPr>
          <p:nvPr>
            <p:ph idx="1"/>
          </p:nvPr>
        </p:nvSpPr>
        <p:spPr>
          <a:xfrm>
            <a:off x="1981200" y="1600200"/>
            <a:ext cx="8229600" cy="5029200"/>
          </a:xfrm>
        </p:spPr>
        <p:txBody>
          <a:bodyPr rtlCol="0">
            <a:normAutofit fontScale="85000" lnSpcReduction="10000"/>
          </a:bodyPr>
          <a:lstStyle/>
          <a:p>
            <a:pPr>
              <a:defRPr/>
            </a:pPr>
            <a:r>
              <a:rPr lang="en-US" dirty="0"/>
              <a:t>9. </a:t>
            </a:r>
            <a:r>
              <a:rPr lang="en-US" dirty="0">
                <a:solidFill>
                  <a:srgbClr val="FF0000"/>
                </a:solidFill>
              </a:rPr>
              <a:t>There must be but one detective — that is, but one protagonist of deduction </a:t>
            </a:r>
            <a:r>
              <a:rPr lang="en-US" dirty="0"/>
              <a:t>— one </a:t>
            </a:r>
            <a:r>
              <a:rPr lang="en-US" i="1" dirty="0" err="1"/>
              <a:t>deus</a:t>
            </a:r>
            <a:r>
              <a:rPr lang="en-US" i="1" dirty="0"/>
              <a:t> ex </a:t>
            </a:r>
            <a:r>
              <a:rPr lang="en-US" i="1" dirty="0" err="1"/>
              <a:t>machina</a:t>
            </a:r>
            <a:r>
              <a:rPr lang="en-US" dirty="0"/>
              <a:t>.    </a:t>
            </a:r>
          </a:p>
          <a:p>
            <a:pPr>
              <a:defRPr/>
            </a:pPr>
            <a:r>
              <a:rPr lang="en-US" dirty="0"/>
              <a:t>10. </a:t>
            </a:r>
            <a:r>
              <a:rPr lang="en-US" dirty="0">
                <a:solidFill>
                  <a:srgbClr val="FF0000"/>
                </a:solidFill>
              </a:rPr>
              <a:t>The culprit must turn out to be a person who has played a more or less prominent part in the story </a:t>
            </a:r>
            <a:r>
              <a:rPr lang="en-US" dirty="0"/>
              <a:t>— that is, a person with whom the reader is familiar and in whom he takes an interest. </a:t>
            </a:r>
          </a:p>
          <a:p>
            <a:r>
              <a:rPr lang="en-US" altLang="en-US" dirty="0"/>
              <a:t>11. </a:t>
            </a:r>
            <a:r>
              <a:rPr lang="en-US" altLang="en-US" dirty="0">
                <a:solidFill>
                  <a:srgbClr val="FF0000"/>
                </a:solidFill>
              </a:rPr>
              <a:t>A servant must not be chosen by the author as the culprit</a:t>
            </a:r>
            <a:r>
              <a:rPr lang="en-US" altLang="en-US" dirty="0"/>
              <a:t>. This is begging a noble question. It is a too easy solution.    </a:t>
            </a:r>
          </a:p>
          <a:p>
            <a:r>
              <a:rPr lang="en-US" altLang="en-US" dirty="0"/>
              <a:t>12. </a:t>
            </a:r>
            <a:r>
              <a:rPr lang="en-US" altLang="en-US" dirty="0">
                <a:solidFill>
                  <a:srgbClr val="FF0000"/>
                </a:solidFill>
              </a:rPr>
              <a:t>There must be but one culprit, no matter how many murders are committed</a:t>
            </a:r>
            <a:r>
              <a:rPr lang="en-US" altLang="en-US" dirty="0"/>
              <a:t>. The culprit may, of course, have a minor helper or co-plotter; but the entire onus must rest on one pair of shoulders.</a:t>
            </a:r>
          </a:p>
          <a:p>
            <a:r>
              <a:rPr lang="en-US" altLang="en-US" sz="2400" dirty="0"/>
              <a:t>   </a:t>
            </a:r>
            <a:r>
              <a:rPr lang="en-US" altLang="en-US" dirty="0"/>
              <a:t>13. </a:t>
            </a:r>
            <a:r>
              <a:rPr lang="en-US" altLang="en-US" dirty="0">
                <a:solidFill>
                  <a:srgbClr val="FF0000"/>
                </a:solidFill>
              </a:rPr>
              <a:t>Secret societies, camorras, mafias, </a:t>
            </a:r>
            <a:r>
              <a:rPr lang="en-US" altLang="en-US" i="1" dirty="0">
                <a:solidFill>
                  <a:srgbClr val="FF0000"/>
                </a:solidFill>
              </a:rPr>
              <a:t>et al.</a:t>
            </a:r>
            <a:r>
              <a:rPr lang="en-US" altLang="en-US" dirty="0">
                <a:solidFill>
                  <a:srgbClr val="FF0000"/>
                </a:solidFill>
              </a:rPr>
              <a:t>, have no place in a detective story. A fascinating and truly beautiful murder is irremediably spoiled by any such wholesale culpability</a:t>
            </a:r>
            <a:r>
              <a:rPr lang="en-US" altLang="en-US" dirty="0"/>
              <a:t>. </a:t>
            </a:r>
            <a:r>
              <a:rPr lang="en-US" dirty="0"/>
              <a:t> </a:t>
            </a:r>
          </a:p>
        </p:txBody>
      </p:sp>
    </p:spTree>
    <p:extLst>
      <p:ext uri="{BB962C8B-B14F-4D97-AF65-F5344CB8AC3E}">
        <p14:creationId xmlns:p14="http://schemas.microsoft.com/office/powerpoint/2010/main" val="377613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US" dirty="0"/>
              <a:t>"Twenty Rules for Writing Detective Stories"</a:t>
            </a:r>
          </a:p>
        </p:txBody>
      </p:sp>
      <p:sp>
        <p:nvSpPr>
          <p:cNvPr id="72707" name="Content Placeholder 2"/>
          <p:cNvSpPr>
            <a:spLocks noGrp="1"/>
          </p:cNvSpPr>
          <p:nvPr>
            <p:ph idx="1"/>
          </p:nvPr>
        </p:nvSpPr>
        <p:spPr>
          <a:xfrm>
            <a:off x="1981200" y="1600200"/>
            <a:ext cx="8229600" cy="4876800"/>
          </a:xfrm>
        </p:spPr>
        <p:txBody>
          <a:bodyPr>
            <a:normAutofit/>
          </a:bodyPr>
          <a:lstStyle/>
          <a:p>
            <a:pPr eaLnBrk="1" hangingPunct="1"/>
            <a:r>
              <a:rPr lang="en-US" altLang="en-US" sz="1400" dirty="0"/>
              <a:t> </a:t>
            </a:r>
            <a:r>
              <a:rPr lang="en-US" altLang="en-US" sz="2000" dirty="0"/>
              <a:t>14. </a:t>
            </a:r>
            <a:r>
              <a:rPr lang="en-US" altLang="en-US" sz="2000" dirty="0">
                <a:solidFill>
                  <a:srgbClr val="FF0000"/>
                </a:solidFill>
              </a:rPr>
              <a:t>The method of murder, and the means of detecting it, must be rational and scientific</a:t>
            </a:r>
            <a:r>
              <a:rPr lang="en-US" altLang="en-US" sz="2000" dirty="0"/>
              <a:t>. </a:t>
            </a:r>
            <a:r>
              <a:rPr lang="en-US" altLang="en-US" sz="2000" dirty="0">
                <a:solidFill>
                  <a:srgbClr val="FF0000"/>
                </a:solidFill>
              </a:rPr>
              <a:t>That is to say, pseudo-science and purely imaginative and speculative devices are not to be tolerated in the </a:t>
            </a:r>
            <a:r>
              <a:rPr lang="en-US" altLang="en-US" sz="2000" i="1" dirty="0">
                <a:solidFill>
                  <a:srgbClr val="FF0000"/>
                </a:solidFill>
              </a:rPr>
              <a:t>roman </a:t>
            </a:r>
            <a:r>
              <a:rPr lang="en-US" altLang="en-US" sz="2000" i="1" dirty="0" err="1">
                <a:solidFill>
                  <a:srgbClr val="FF0000"/>
                </a:solidFill>
              </a:rPr>
              <a:t>policier</a:t>
            </a:r>
            <a:r>
              <a:rPr lang="en-US" altLang="en-US" sz="2000" dirty="0">
                <a:solidFill>
                  <a:srgbClr val="FF0000"/>
                </a:solidFill>
              </a:rPr>
              <a:t>.</a:t>
            </a:r>
            <a:r>
              <a:rPr lang="en-US" altLang="en-US" sz="2000" dirty="0"/>
              <a:t>    </a:t>
            </a:r>
          </a:p>
          <a:p>
            <a:pPr eaLnBrk="1" hangingPunct="1"/>
            <a:r>
              <a:rPr lang="en-US" altLang="en-US" sz="2000" dirty="0"/>
              <a:t>15. </a:t>
            </a:r>
            <a:r>
              <a:rPr lang="en-US" altLang="en-US" sz="2000" dirty="0">
                <a:solidFill>
                  <a:srgbClr val="FF0000"/>
                </a:solidFill>
              </a:rPr>
              <a:t>The truth of the problem must at all times be apparent — provided the reader is shrewd enough to see it. </a:t>
            </a:r>
          </a:p>
          <a:p>
            <a:r>
              <a:rPr lang="en-US" altLang="en-US" sz="2000" dirty="0"/>
              <a:t> 16. A detective novel should contain </a:t>
            </a:r>
            <a:r>
              <a:rPr lang="en-US" altLang="en-US" sz="2000" dirty="0">
                <a:solidFill>
                  <a:srgbClr val="FF0000"/>
                </a:solidFill>
              </a:rPr>
              <a:t>no long descriptive passages, no literary dallying with side-issues, no subtly worked-out character analyses, no "atmospheric" preoccupations</a:t>
            </a:r>
            <a:r>
              <a:rPr lang="en-US" altLang="en-US" sz="2000" dirty="0"/>
              <a:t>. </a:t>
            </a:r>
          </a:p>
          <a:p>
            <a:r>
              <a:rPr lang="en-US" altLang="en-US" sz="1800" dirty="0"/>
              <a:t> </a:t>
            </a:r>
            <a:r>
              <a:rPr lang="en-US" altLang="en-US" sz="2000" dirty="0"/>
              <a:t> 17. </a:t>
            </a:r>
            <a:r>
              <a:rPr lang="en-US" altLang="en-US" sz="2000" dirty="0">
                <a:solidFill>
                  <a:srgbClr val="FF0000"/>
                </a:solidFill>
              </a:rPr>
              <a:t>A professional criminal must never be shouldered with the guilt of a crime in a detective story</a:t>
            </a:r>
            <a:r>
              <a:rPr lang="en-US" altLang="en-US" sz="2000" dirty="0"/>
              <a:t>. </a:t>
            </a:r>
          </a:p>
          <a:p>
            <a:r>
              <a:rPr lang="en-US" altLang="en-US" sz="2000" dirty="0"/>
              <a:t>   18. </a:t>
            </a:r>
            <a:r>
              <a:rPr lang="en-US" altLang="en-US" sz="2000" dirty="0">
                <a:solidFill>
                  <a:srgbClr val="FF0000"/>
                </a:solidFill>
              </a:rPr>
              <a:t>A crime in a detective story must never turn out to be an accident or a suicide. </a:t>
            </a:r>
            <a:r>
              <a:rPr lang="en-US" altLang="en-US" sz="2000" dirty="0"/>
              <a:t>To end an odyssey of sleuthing with such an anti-climax is to hoodwink the trusting and kind-hearted reader. </a:t>
            </a:r>
          </a:p>
          <a:p>
            <a:pPr eaLnBrk="1" hangingPunct="1"/>
            <a:endParaRPr lang="en-US" altLang="en-US" sz="2000" dirty="0">
              <a:solidFill>
                <a:srgbClr val="FF0000"/>
              </a:solidFill>
            </a:endParaRPr>
          </a:p>
          <a:p>
            <a:pPr eaLnBrk="1" hangingPunct="1"/>
            <a:endParaRPr lang="en-US" altLang="en-US" sz="2000" dirty="0"/>
          </a:p>
        </p:txBody>
      </p:sp>
    </p:spTree>
    <p:extLst>
      <p:ext uri="{BB962C8B-B14F-4D97-AF65-F5344CB8AC3E}">
        <p14:creationId xmlns:p14="http://schemas.microsoft.com/office/powerpoint/2010/main" val="236385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additive="base">
                                        <p:cTn id="7" dur="5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2707">
                                            <p:txEl>
                                              <p:pRg st="1" end="1"/>
                                            </p:txEl>
                                          </p:spTgt>
                                        </p:tgtEl>
                                        <p:attrNameLst>
                                          <p:attrName>style.visibility</p:attrName>
                                        </p:attrNameLst>
                                      </p:cBhvr>
                                      <p:to>
                                        <p:strVal val="visible"/>
                                      </p:to>
                                    </p:set>
                                    <p:anim calcmode="lin" valueType="num">
                                      <p:cBhvr additive="base">
                                        <p:cTn id="13" dur="500" fill="hold"/>
                                        <p:tgtEl>
                                          <p:spTgt spid="727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27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2707">
                                            <p:txEl>
                                              <p:pRg st="2" end="2"/>
                                            </p:txEl>
                                          </p:spTgt>
                                        </p:tgtEl>
                                        <p:attrNameLst>
                                          <p:attrName>style.visibility</p:attrName>
                                        </p:attrNameLst>
                                      </p:cBhvr>
                                      <p:to>
                                        <p:strVal val="visible"/>
                                      </p:to>
                                    </p:set>
                                    <p:anim calcmode="lin" valueType="num">
                                      <p:cBhvr additive="base">
                                        <p:cTn id="19" dur="500" fill="hold"/>
                                        <p:tgtEl>
                                          <p:spTgt spid="727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27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2707">
                                            <p:txEl>
                                              <p:pRg st="3" end="3"/>
                                            </p:txEl>
                                          </p:spTgt>
                                        </p:tgtEl>
                                        <p:attrNameLst>
                                          <p:attrName>style.visibility</p:attrName>
                                        </p:attrNameLst>
                                      </p:cBhvr>
                                      <p:to>
                                        <p:strVal val="visible"/>
                                      </p:to>
                                    </p:set>
                                    <p:anim calcmode="lin" valueType="num">
                                      <p:cBhvr additive="base">
                                        <p:cTn id="25" dur="500" fill="hold"/>
                                        <p:tgtEl>
                                          <p:spTgt spid="7270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270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2707">
                                            <p:txEl>
                                              <p:pRg st="4" end="4"/>
                                            </p:txEl>
                                          </p:spTgt>
                                        </p:tgtEl>
                                        <p:attrNameLst>
                                          <p:attrName>style.visibility</p:attrName>
                                        </p:attrNameLst>
                                      </p:cBhvr>
                                      <p:to>
                                        <p:strVal val="visible"/>
                                      </p:to>
                                    </p:set>
                                    <p:anim calcmode="lin" valueType="num">
                                      <p:cBhvr additive="base">
                                        <p:cTn id="31" dur="500" fill="hold"/>
                                        <p:tgtEl>
                                          <p:spTgt spid="7270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27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9715500" cy="1143000"/>
          </a:xfrm>
        </p:spPr>
        <p:txBody>
          <a:bodyPr rtlCol="0">
            <a:normAutofit fontScale="90000"/>
          </a:bodyPr>
          <a:lstStyle/>
          <a:p>
            <a:pPr>
              <a:defRPr/>
            </a:pPr>
            <a:r>
              <a:rPr lang="en-US" dirty="0"/>
              <a:t>"Twenty Rules for Writing Detective Stories"</a:t>
            </a:r>
          </a:p>
        </p:txBody>
      </p:sp>
      <p:sp>
        <p:nvSpPr>
          <p:cNvPr id="74755" name="Content Placeholder 2"/>
          <p:cNvSpPr>
            <a:spLocks noGrp="1"/>
          </p:cNvSpPr>
          <p:nvPr>
            <p:ph idx="1"/>
          </p:nvPr>
        </p:nvSpPr>
        <p:spPr>
          <a:xfrm>
            <a:off x="2057400" y="1021080"/>
            <a:ext cx="8229600" cy="5638800"/>
          </a:xfrm>
        </p:spPr>
        <p:txBody>
          <a:bodyPr>
            <a:normAutofit fontScale="92500" lnSpcReduction="10000"/>
          </a:bodyPr>
          <a:lstStyle/>
          <a:p>
            <a:pPr eaLnBrk="1" hangingPunct="1"/>
            <a:r>
              <a:rPr lang="en-US" altLang="en-US" sz="1800" dirty="0"/>
              <a:t> 19. </a:t>
            </a:r>
            <a:r>
              <a:rPr lang="en-US" altLang="en-US" sz="1800" dirty="0">
                <a:solidFill>
                  <a:srgbClr val="FF0000"/>
                </a:solidFill>
              </a:rPr>
              <a:t>The motives for all crimes in detective stories should be personal</a:t>
            </a:r>
            <a:r>
              <a:rPr lang="en-US" altLang="en-US" sz="1800" dirty="0"/>
              <a:t>. International </a:t>
            </a:r>
            <a:r>
              <a:rPr lang="en-US" altLang="en-US" sz="1800" dirty="0" err="1"/>
              <a:t>plottings</a:t>
            </a:r>
            <a:r>
              <a:rPr lang="en-US" altLang="en-US" sz="1800" dirty="0"/>
              <a:t> and war politics belong in a different category of fiction — in secret-service tales, for instance. But a murder story must be kept </a:t>
            </a:r>
            <a:r>
              <a:rPr lang="en-US" altLang="en-US" sz="1800" i="1" dirty="0" err="1"/>
              <a:t>gemütlich</a:t>
            </a:r>
            <a:r>
              <a:rPr lang="en-US" altLang="en-US" sz="1800" dirty="0"/>
              <a:t>, so to speak. </a:t>
            </a:r>
          </a:p>
          <a:p>
            <a:pPr eaLnBrk="1" hangingPunct="1"/>
            <a:r>
              <a:rPr lang="en-US" altLang="en-US" sz="1800" dirty="0"/>
              <a:t>20. And (to give my Credo an even score of items) I herewith list a few of the devices which no self-respecting detective story writer will now avail himself of. They have been employed too often, and are familiar to all true lovers of literary crime. To use them is a confession of the author's ineptitude and lack of originality. </a:t>
            </a:r>
          </a:p>
          <a:p>
            <a:pPr eaLnBrk="1" hangingPunct="1"/>
            <a:r>
              <a:rPr lang="en-US" altLang="en-US" sz="1800" dirty="0">
                <a:solidFill>
                  <a:srgbClr val="FF0000"/>
                </a:solidFill>
              </a:rPr>
              <a:t>(a) Determining the identity of the culprit by comparing the butt of a cigarette left at the scene of the crime with the brand smoked by a suspect. </a:t>
            </a:r>
          </a:p>
          <a:p>
            <a:pPr eaLnBrk="1" hangingPunct="1"/>
            <a:r>
              <a:rPr lang="en-US" altLang="en-US" sz="1800" dirty="0">
                <a:solidFill>
                  <a:srgbClr val="FF0000"/>
                </a:solidFill>
              </a:rPr>
              <a:t>(b) The bogus spiritualistic séance to frighten the culprit into giving himself away. </a:t>
            </a:r>
          </a:p>
          <a:p>
            <a:pPr eaLnBrk="1" hangingPunct="1"/>
            <a:r>
              <a:rPr lang="en-US" altLang="en-US" sz="1800" dirty="0">
                <a:solidFill>
                  <a:srgbClr val="FF0000"/>
                </a:solidFill>
              </a:rPr>
              <a:t>(c) Forged fingerprints. </a:t>
            </a:r>
          </a:p>
          <a:p>
            <a:pPr eaLnBrk="1" hangingPunct="1"/>
            <a:r>
              <a:rPr lang="en-US" altLang="en-US" sz="1800" dirty="0">
                <a:solidFill>
                  <a:srgbClr val="FF0000"/>
                </a:solidFill>
              </a:rPr>
              <a:t>(d) The dummy-figure alibi. </a:t>
            </a:r>
          </a:p>
          <a:p>
            <a:pPr eaLnBrk="1" hangingPunct="1"/>
            <a:r>
              <a:rPr lang="en-US" altLang="en-US" sz="1800" dirty="0">
                <a:solidFill>
                  <a:srgbClr val="FF0000"/>
                </a:solidFill>
              </a:rPr>
              <a:t>(e) The dog that does not bark and thereby reveals the fact that the intruder is familiar. </a:t>
            </a:r>
          </a:p>
          <a:p>
            <a:pPr eaLnBrk="1" hangingPunct="1"/>
            <a:r>
              <a:rPr lang="en-US" altLang="en-US" sz="1800" dirty="0">
                <a:solidFill>
                  <a:srgbClr val="FF0000"/>
                </a:solidFill>
              </a:rPr>
              <a:t>(f)The final pinning of the crime on a twin, or a relative who looks exactly like the suspected, but innocent, person. </a:t>
            </a:r>
          </a:p>
          <a:p>
            <a:pPr eaLnBrk="1" hangingPunct="1"/>
            <a:r>
              <a:rPr lang="en-US" altLang="en-US" sz="1800" dirty="0">
                <a:solidFill>
                  <a:srgbClr val="FF0000"/>
                </a:solidFill>
              </a:rPr>
              <a:t>(g) The hypodermic syringe and the knockout drops.</a:t>
            </a:r>
          </a:p>
          <a:p>
            <a:pPr eaLnBrk="1" hangingPunct="1"/>
            <a:r>
              <a:rPr lang="en-US" altLang="en-US" sz="1800" dirty="0">
                <a:solidFill>
                  <a:srgbClr val="FF0000"/>
                </a:solidFill>
              </a:rPr>
              <a:t>(h) The commission of the murder in a locked room after the police have actually broken in. </a:t>
            </a:r>
          </a:p>
          <a:p>
            <a:pPr eaLnBrk="1" hangingPunct="1"/>
            <a:r>
              <a:rPr lang="en-US" altLang="en-US" sz="1800" dirty="0">
                <a:solidFill>
                  <a:srgbClr val="FF0000"/>
                </a:solidFill>
              </a:rPr>
              <a:t>(</a:t>
            </a:r>
            <a:r>
              <a:rPr lang="en-US" altLang="en-US" sz="1800" dirty="0" err="1">
                <a:solidFill>
                  <a:srgbClr val="FF0000"/>
                </a:solidFill>
              </a:rPr>
              <a:t>i</a:t>
            </a:r>
            <a:r>
              <a:rPr lang="en-US" altLang="en-US" sz="1800" dirty="0">
                <a:solidFill>
                  <a:srgbClr val="FF0000"/>
                </a:solidFill>
              </a:rPr>
              <a:t>) The word association test for guilt.</a:t>
            </a:r>
          </a:p>
          <a:p>
            <a:pPr eaLnBrk="1" hangingPunct="1"/>
            <a:r>
              <a:rPr lang="en-US" altLang="en-US" sz="1800" dirty="0">
                <a:solidFill>
                  <a:srgbClr val="FF0000"/>
                </a:solidFill>
              </a:rPr>
              <a:t> (j) The cipher, or code letter, which is eventually unraveled by the sleuth.</a:t>
            </a:r>
          </a:p>
        </p:txBody>
      </p:sp>
    </p:spTree>
    <p:extLst>
      <p:ext uri="{BB962C8B-B14F-4D97-AF65-F5344CB8AC3E}">
        <p14:creationId xmlns:p14="http://schemas.microsoft.com/office/powerpoint/2010/main" val="24651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4755">
                                            <p:txEl>
                                              <p:pRg st="1" end="1"/>
                                            </p:txEl>
                                          </p:spTgt>
                                        </p:tgtEl>
                                        <p:attrNameLst>
                                          <p:attrName>style.visibility</p:attrName>
                                        </p:attrNameLst>
                                      </p:cBhvr>
                                      <p:to>
                                        <p:strVal val="visible"/>
                                      </p:to>
                                    </p:set>
                                    <p:anim calcmode="lin" valueType="num">
                                      <p:cBhvr additive="base">
                                        <p:cTn id="13"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755">
                                            <p:txEl>
                                              <p:pRg st="2" end="2"/>
                                            </p:txEl>
                                          </p:spTgt>
                                        </p:tgtEl>
                                        <p:attrNameLst>
                                          <p:attrName>style.visibility</p:attrName>
                                        </p:attrNameLst>
                                      </p:cBhvr>
                                      <p:to>
                                        <p:strVal val="visible"/>
                                      </p:to>
                                    </p:set>
                                    <p:anim calcmode="lin" valueType="num">
                                      <p:cBhvr additive="base">
                                        <p:cTn id="19"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4755">
                                            <p:txEl>
                                              <p:pRg st="3" end="3"/>
                                            </p:txEl>
                                          </p:spTgt>
                                        </p:tgtEl>
                                        <p:attrNameLst>
                                          <p:attrName>style.visibility</p:attrName>
                                        </p:attrNameLst>
                                      </p:cBhvr>
                                      <p:to>
                                        <p:strVal val="visible"/>
                                      </p:to>
                                    </p:set>
                                    <p:anim calcmode="lin" valueType="num">
                                      <p:cBhvr additive="base">
                                        <p:cTn id="25" dur="500" fill="hold"/>
                                        <p:tgtEl>
                                          <p:spTgt spid="747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47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4755">
                                            <p:txEl>
                                              <p:pRg st="4" end="4"/>
                                            </p:txEl>
                                          </p:spTgt>
                                        </p:tgtEl>
                                        <p:attrNameLst>
                                          <p:attrName>style.visibility</p:attrName>
                                        </p:attrNameLst>
                                      </p:cBhvr>
                                      <p:to>
                                        <p:strVal val="visible"/>
                                      </p:to>
                                    </p:set>
                                    <p:anim calcmode="lin" valueType="num">
                                      <p:cBhvr additive="base">
                                        <p:cTn id="31" dur="500" fill="hold"/>
                                        <p:tgtEl>
                                          <p:spTgt spid="747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47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4755">
                                            <p:txEl>
                                              <p:pRg st="5" end="5"/>
                                            </p:txEl>
                                          </p:spTgt>
                                        </p:tgtEl>
                                        <p:attrNameLst>
                                          <p:attrName>style.visibility</p:attrName>
                                        </p:attrNameLst>
                                      </p:cBhvr>
                                      <p:to>
                                        <p:strVal val="visible"/>
                                      </p:to>
                                    </p:set>
                                    <p:anim calcmode="lin" valueType="num">
                                      <p:cBhvr additive="base">
                                        <p:cTn id="37" dur="500" fill="hold"/>
                                        <p:tgtEl>
                                          <p:spTgt spid="7475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47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4755">
                                            <p:txEl>
                                              <p:pRg st="6" end="6"/>
                                            </p:txEl>
                                          </p:spTgt>
                                        </p:tgtEl>
                                        <p:attrNameLst>
                                          <p:attrName>style.visibility</p:attrName>
                                        </p:attrNameLst>
                                      </p:cBhvr>
                                      <p:to>
                                        <p:strVal val="visible"/>
                                      </p:to>
                                    </p:set>
                                    <p:anim calcmode="lin" valueType="num">
                                      <p:cBhvr additive="base">
                                        <p:cTn id="43" dur="500" fill="hold"/>
                                        <p:tgtEl>
                                          <p:spTgt spid="7475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475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74755">
                                            <p:txEl>
                                              <p:pRg st="7" end="7"/>
                                            </p:txEl>
                                          </p:spTgt>
                                        </p:tgtEl>
                                        <p:attrNameLst>
                                          <p:attrName>style.visibility</p:attrName>
                                        </p:attrNameLst>
                                      </p:cBhvr>
                                      <p:to>
                                        <p:strVal val="visible"/>
                                      </p:to>
                                    </p:set>
                                    <p:anim calcmode="lin" valueType="num">
                                      <p:cBhvr additive="base">
                                        <p:cTn id="49" dur="500" fill="hold"/>
                                        <p:tgtEl>
                                          <p:spTgt spid="7475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475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74755">
                                            <p:txEl>
                                              <p:pRg st="8" end="8"/>
                                            </p:txEl>
                                          </p:spTgt>
                                        </p:tgtEl>
                                        <p:attrNameLst>
                                          <p:attrName>style.visibility</p:attrName>
                                        </p:attrNameLst>
                                      </p:cBhvr>
                                      <p:to>
                                        <p:strVal val="visible"/>
                                      </p:to>
                                    </p:set>
                                    <p:anim calcmode="lin" valueType="num">
                                      <p:cBhvr additive="base">
                                        <p:cTn id="55" dur="500" fill="hold"/>
                                        <p:tgtEl>
                                          <p:spTgt spid="7475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7475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74755">
                                            <p:txEl>
                                              <p:pRg st="9" end="9"/>
                                            </p:txEl>
                                          </p:spTgt>
                                        </p:tgtEl>
                                        <p:attrNameLst>
                                          <p:attrName>style.visibility</p:attrName>
                                        </p:attrNameLst>
                                      </p:cBhvr>
                                      <p:to>
                                        <p:strVal val="visible"/>
                                      </p:to>
                                    </p:set>
                                    <p:anim calcmode="lin" valueType="num">
                                      <p:cBhvr additive="base">
                                        <p:cTn id="61" dur="500" fill="hold"/>
                                        <p:tgtEl>
                                          <p:spTgt spid="7475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7475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74755">
                                            <p:txEl>
                                              <p:pRg st="10" end="10"/>
                                            </p:txEl>
                                          </p:spTgt>
                                        </p:tgtEl>
                                        <p:attrNameLst>
                                          <p:attrName>style.visibility</p:attrName>
                                        </p:attrNameLst>
                                      </p:cBhvr>
                                      <p:to>
                                        <p:strVal val="visible"/>
                                      </p:to>
                                    </p:set>
                                    <p:anim calcmode="lin" valueType="num">
                                      <p:cBhvr additive="base">
                                        <p:cTn id="67" dur="500" fill="hold"/>
                                        <p:tgtEl>
                                          <p:spTgt spid="74755">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7475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74755">
                                            <p:txEl>
                                              <p:pRg st="11" end="11"/>
                                            </p:txEl>
                                          </p:spTgt>
                                        </p:tgtEl>
                                        <p:attrNameLst>
                                          <p:attrName>style.visibility</p:attrName>
                                        </p:attrNameLst>
                                      </p:cBhvr>
                                      <p:to>
                                        <p:strVal val="visible"/>
                                      </p:to>
                                    </p:set>
                                    <p:anim calcmode="lin" valueType="num">
                                      <p:cBhvr additive="base">
                                        <p:cTn id="73" dur="500" fill="hold"/>
                                        <p:tgtEl>
                                          <p:spTgt spid="74755">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7475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0609" y="555171"/>
            <a:ext cx="8588951" cy="1239629"/>
          </a:xfrm>
        </p:spPr>
        <p:txBody>
          <a:bodyPr>
            <a:normAutofit fontScale="90000"/>
          </a:bodyPr>
          <a:lstStyle/>
          <a:p>
            <a:pPr algn="ctr"/>
            <a:r>
              <a:rPr lang="en-US" sz="10700" dirty="0"/>
              <a:t>La FIN </a:t>
            </a:r>
            <a:br>
              <a:rPr lang="en-US" dirty="0"/>
            </a:br>
            <a:endParaRPr lang="en-US" dirty="0"/>
          </a:p>
        </p:txBody>
      </p:sp>
      <p:sp>
        <p:nvSpPr>
          <p:cNvPr id="4" name="TextBox 3"/>
          <p:cNvSpPr txBox="1"/>
          <p:nvPr/>
        </p:nvSpPr>
        <p:spPr>
          <a:xfrm>
            <a:off x="5898819" y="1991638"/>
            <a:ext cx="5820741" cy="3785652"/>
          </a:xfrm>
          <a:prstGeom prst="rect">
            <a:avLst/>
          </a:prstGeom>
          <a:noFill/>
        </p:spPr>
        <p:txBody>
          <a:bodyPr wrap="square" rtlCol="0">
            <a:spAutoFit/>
          </a:bodyPr>
          <a:lstStyle/>
          <a:p>
            <a:r>
              <a:rPr lang="en-US" sz="6000" dirty="0"/>
              <a:t>See you next week with Inspector </a:t>
            </a:r>
            <a:r>
              <a:rPr lang="en-US" sz="6000" dirty="0" err="1"/>
              <a:t>Maigret</a:t>
            </a:r>
            <a:r>
              <a:rPr lang="en-US" sz="6000" dirty="0"/>
              <a:t> in Paris…..</a:t>
            </a:r>
          </a:p>
        </p:txBody>
      </p:sp>
      <p:pic>
        <p:nvPicPr>
          <p:cNvPr id="2056" name="Picture 8" descr="Inspector Maigret Collection (4 Disc Box) (Import)"/>
          <p:cNvPicPr>
            <a:picLocks noChangeAspect="1" noChangeArrowheads="1"/>
          </p:cNvPicPr>
          <p:nvPr/>
        </p:nvPicPr>
        <p:blipFill rotWithShape="1">
          <a:blip r:embed="rId2">
            <a:extLst>
              <a:ext uri="{28A0092B-C50C-407E-A947-70E740481C1C}">
                <a14:useLocalDpi xmlns:a14="http://schemas.microsoft.com/office/drawing/2010/main" val="0"/>
              </a:ext>
            </a:extLst>
          </a:blip>
          <a:srcRect t="9992" r="-4454" b="7109"/>
          <a:stretch/>
        </p:blipFill>
        <p:spPr bwMode="auto">
          <a:xfrm>
            <a:off x="0" y="0"/>
            <a:ext cx="3130609" cy="34571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2957" y="2490157"/>
            <a:ext cx="2684149" cy="4367843"/>
          </a:xfrm>
          <a:prstGeom prst="rect">
            <a:avLst/>
          </a:prstGeom>
        </p:spPr>
      </p:pic>
    </p:spTree>
    <p:extLst>
      <p:ext uri="{BB962C8B-B14F-4D97-AF65-F5344CB8AC3E}">
        <p14:creationId xmlns:p14="http://schemas.microsoft.com/office/powerpoint/2010/main" val="2062989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7172" name="Picture 4" descr="http://www.mediocio.net/sites/default/files/styles/galleryformatter_slide_ancho/public/playaahogados2.jpg?itok=LiVmpt8O"/>
          <p:cNvPicPr>
            <a:picLocks noChangeAspect="1" noChangeArrowheads="1"/>
          </p:cNvPicPr>
          <p:nvPr/>
        </p:nvPicPr>
        <p:blipFill rotWithShape="1">
          <a:blip r:embed="rId2">
            <a:extLst>
              <a:ext uri="{28A0092B-C50C-407E-A947-70E740481C1C}">
                <a14:useLocalDpi xmlns:a14="http://schemas.microsoft.com/office/drawing/2010/main" val="0"/>
              </a:ext>
            </a:extLst>
          </a:blip>
          <a:srcRect l="6029" r="5146"/>
          <a:stretch/>
        </p:blipFill>
        <p:spPr bwMode="auto">
          <a:xfrm>
            <a:off x="6502400" y="249237"/>
            <a:ext cx="4597400" cy="320447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playa de los ahog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 y="249237"/>
            <a:ext cx="5354005" cy="311626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Image result for playa de los ahogados"/>
          <p:cNvPicPr>
            <a:picLocks noChangeAspect="1" noChangeArrowheads="1"/>
          </p:cNvPicPr>
          <p:nvPr/>
        </p:nvPicPr>
        <p:blipFill rotWithShape="1">
          <a:blip r:embed="rId4">
            <a:extLst>
              <a:ext uri="{28A0092B-C50C-407E-A947-70E740481C1C}">
                <a14:useLocalDpi xmlns:a14="http://schemas.microsoft.com/office/drawing/2010/main" val="0"/>
              </a:ext>
            </a:extLst>
          </a:blip>
          <a:srcRect t="9164" b="13940"/>
          <a:stretch/>
        </p:blipFill>
        <p:spPr bwMode="auto">
          <a:xfrm>
            <a:off x="2298700" y="3175000"/>
            <a:ext cx="7175500" cy="368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910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175"/>
          </a:xfrm>
        </p:spPr>
        <p:txBody>
          <a:bodyPr/>
          <a:lstStyle/>
          <a:p>
            <a:r>
              <a:rPr lang="en-US" i="1" dirty="0"/>
              <a:t>Crosses of Stone</a:t>
            </a:r>
            <a:r>
              <a:rPr lang="en-US" dirty="0"/>
              <a:t>: the next Caldas mystery</a:t>
            </a:r>
          </a:p>
        </p:txBody>
      </p:sp>
      <p:sp>
        <p:nvSpPr>
          <p:cNvPr id="3" name="Content Placeholder 2"/>
          <p:cNvSpPr>
            <a:spLocks noGrp="1"/>
          </p:cNvSpPr>
          <p:nvPr>
            <p:ph idx="1"/>
          </p:nvPr>
        </p:nvSpPr>
        <p:spPr>
          <a:xfrm>
            <a:off x="3190875" y="1219200"/>
            <a:ext cx="8064500" cy="4602163"/>
          </a:xfrm>
        </p:spPr>
        <p:txBody>
          <a:bodyPr>
            <a:normAutofit fontScale="70000" lnSpcReduction="20000"/>
          </a:bodyPr>
          <a:lstStyle/>
          <a:p>
            <a:r>
              <a:rPr lang="en-US" dirty="0">
                <a:hlinkClick r:id="rId2"/>
              </a:rPr>
              <a:t>https://novlanegraypoliciaca.wordpress.com/category/biografia/</a:t>
            </a:r>
            <a:endParaRPr lang="en-US" dirty="0"/>
          </a:p>
          <a:p>
            <a:endParaRPr lang="en-US" dirty="0"/>
          </a:p>
          <a:p>
            <a:r>
              <a:rPr lang="en-US" dirty="0"/>
              <a:t>“During the days preceding the disappearance of </a:t>
            </a:r>
            <a:r>
              <a:rPr lang="es-ES" dirty="0"/>
              <a:t>Mónica Andrade, rain and </a:t>
            </a:r>
            <a:r>
              <a:rPr lang="es-ES" dirty="0" err="1"/>
              <a:t>wind</a:t>
            </a:r>
            <a:r>
              <a:rPr lang="es-ES" dirty="0"/>
              <a:t> </a:t>
            </a:r>
            <a:r>
              <a:rPr lang="es-ES" dirty="0" err="1"/>
              <a:t>had</a:t>
            </a:r>
            <a:r>
              <a:rPr lang="es-ES" dirty="0"/>
              <a:t> </a:t>
            </a:r>
            <a:r>
              <a:rPr lang="es-ES" dirty="0" err="1"/>
              <a:t>violently</a:t>
            </a:r>
            <a:r>
              <a:rPr lang="es-ES" dirty="0"/>
              <a:t> </a:t>
            </a:r>
            <a:r>
              <a:rPr lang="es-ES" dirty="0" err="1"/>
              <a:t>assaulted</a:t>
            </a:r>
            <a:r>
              <a:rPr lang="es-ES" dirty="0"/>
              <a:t> </a:t>
            </a:r>
            <a:r>
              <a:rPr lang="es-ES" dirty="0" err="1"/>
              <a:t>the</a:t>
            </a:r>
            <a:r>
              <a:rPr lang="es-ES" dirty="0"/>
              <a:t> </a:t>
            </a:r>
            <a:r>
              <a:rPr lang="es-ES" dirty="0" err="1"/>
              <a:t>Gallegan</a:t>
            </a:r>
            <a:r>
              <a:rPr lang="es-ES" dirty="0"/>
              <a:t> </a:t>
            </a:r>
            <a:r>
              <a:rPr lang="es-ES" dirty="0" err="1"/>
              <a:t>coast</a:t>
            </a:r>
            <a:r>
              <a:rPr lang="es-ES" dirty="0"/>
              <a:t>…”</a:t>
            </a:r>
          </a:p>
          <a:p>
            <a:r>
              <a:rPr lang="es-ES" dirty="0" err="1"/>
              <a:t>The</a:t>
            </a:r>
            <a:r>
              <a:rPr lang="es-ES" dirty="0"/>
              <a:t> </a:t>
            </a:r>
            <a:r>
              <a:rPr lang="es-ES" dirty="0" err="1"/>
              <a:t>young</a:t>
            </a:r>
            <a:r>
              <a:rPr lang="es-ES" dirty="0"/>
              <a:t> Mónica </a:t>
            </a:r>
            <a:r>
              <a:rPr lang="es-ES" dirty="0" err="1"/>
              <a:t>had</a:t>
            </a:r>
            <a:r>
              <a:rPr lang="es-ES" dirty="0"/>
              <a:t> </a:t>
            </a:r>
            <a:r>
              <a:rPr lang="es-ES" dirty="0" err="1"/>
              <a:t>assured</a:t>
            </a:r>
            <a:r>
              <a:rPr lang="es-ES" dirty="0"/>
              <a:t> </a:t>
            </a:r>
            <a:r>
              <a:rPr lang="es-ES" dirty="0" err="1"/>
              <a:t>her</a:t>
            </a:r>
            <a:r>
              <a:rPr lang="es-ES" dirty="0"/>
              <a:t> </a:t>
            </a:r>
            <a:r>
              <a:rPr lang="es-ES" dirty="0" err="1"/>
              <a:t>family</a:t>
            </a:r>
            <a:r>
              <a:rPr lang="es-ES" dirty="0"/>
              <a:t> </a:t>
            </a:r>
            <a:r>
              <a:rPr lang="es-ES" dirty="0" err="1"/>
              <a:t>that</a:t>
            </a:r>
            <a:r>
              <a:rPr lang="es-ES" dirty="0"/>
              <a:t> </a:t>
            </a:r>
            <a:r>
              <a:rPr lang="es-ES" dirty="0" err="1"/>
              <a:t>she</a:t>
            </a:r>
            <a:r>
              <a:rPr lang="es-ES" dirty="0"/>
              <a:t> </a:t>
            </a:r>
            <a:r>
              <a:rPr lang="es-ES" dirty="0" err="1"/>
              <a:t>would</a:t>
            </a:r>
            <a:r>
              <a:rPr lang="es-ES" dirty="0"/>
              <a:t> </a:t>
            </a:r>
            <a:r>
              <a:rPr lang="es-ES" dirty="0" err="1"/>
              <a:t>arrive</a:t>
            </a:r>
            <a:r>
              <a:rPr lang="es-ES" dirty="0"/>
              <a:t> </a:t>
            </a:r>
            <a:r>
              <a:rPr lang="es-ES" dirty="0" err="1"/>
              <a:t>for</a:t>
            </a:r>
            <a:r>
              <a:rPr lang="es-ES" dirty="0"/>
              <a:t> </a:t>
            </a:r>
            <a:r>
              <a:rPr lang="es-ES" dirty="0" err="1"/>
              <a:t>dinner</a:t>
            </a:r>
            <a:r>
              <a:rPr lang="es-ES" dirty="0"/>
              <a:t> </a:t>
            </a:r>
            <a:r>
              <a:rPr lang="es-ES" dirty="0" err="1"/>
              <a:t>on</a:t>
            </a:r>
            <a:r>
              <a:rPr lang="es-ES" dirty="0"/>
              <a:t> </a:t>
            </a:r>
            <a:r>
              <a:rPr lang="es-ES" dirty="0" err="1"/>
              <a:t>Sunday</a:t>
            </a:r>
            <a:r>
              <a:rPr lang="es-ES" dirty="0"/>
              <a:t> </a:t>
            </a:r>
            <a:r>
              <a:rPr lang="es-ES" dirty="0" err="1"/>
              <a:t>afternoon</a:t>
            </a:r>
            <a:r>
              <a:rPr lang="es-ES" dirty="0"/>
              <a:t>, </a:t>
            </a:r>
            <a:r>
              <a:rPr lang="es-ES" dirty="0" err="1"/>
              <a:t>but</a:t>
            </a:r>
            <a:r>
              <a:rPr lang="es-ES" dirty="0"/>
              <a:t> </a:t>
            </a:r>
            <a:r>
              <a:rPr lang="es-ES" dirty="0" err="1"/>
              <a:t>she</a:t>
            </a:r>
            <a:r>
              <a:rPr lang="es-ES" dirty="0"/>
              <a:t> </a:t>
            </a:r>
            <a:r>
              <a:rPr lang="es-ES" dirty="0" err="1"/>
              <a:t>never</a:t>
            </a:r>
            <a:r>
              <a:rPr lang="es-ES" dirty="0"/>
              <a:t> </a:t>
            </a:r>
            <a:r>
              <a:rPr lang="es-ES" dirty="0" err="1"/>
              <a:t>showed</a:t>
            </a:r>
            <a:r>
              <a:rPr lang="es-ES" dirty="0"/>
              <a:t> up. </a:t>
            </a:r>
            <a:r>
              <a:rPr lang="es-ES" dirty="0" err="1"/>
              <a:t>Neither</a:t>
            </a:r>
            <a:r>
              <a:rPr lang="es-ES" dirty="0"/>
              <a:t> </a:t>
            </a:r>
            <a:r>
              <a:rPr lang="es-ES" dirty="0" err="1"/>
              <a:t>did</a:t>
            </a:r>
            <a:r>
              <a:rPr lang="es-ES" dirty="0"/>
              <a:t> </a:t>
            </a:r>
            <a:r>
              <a:rPr lang="es-ES" dirty="0" err="1"/>
              <a:t>she</a:t>
            </a:r>
            <a:r>
              <a:rPr lang="es-ES" dirty="0"/>
              <a:t> </a:t>
            </a:r>
            <a:r>
              <a:rPr lang="es-ES" dirty="0" err="1"/>
              <a:t>appear</a:t>
            </a:r>
            <a:r>
              <a:rPr lang="es-ES" dirty="0"/>
              <a:t> </a:t>
            </a:r>
            <a:r>
              <a:rPr lang="es-ES" dirty="0" err="1"/>
              <a:t>on</a:t>
            </a:r>
            <a:r>
              <a:rPr lang="es-ES" dirty="0"/>
              <a:t> </a:t>
            </a:r>
            <a:r>
              <a:rPr lang="es-ES" dirty="0" err="1"/>
              <a:t>Monday</a:t>
            </a:r>
            <a:r>
              <a:rPr lang="es-ES" dirty="0"/>
              <a:t> at </a:t>
            </a:r>
            <a:r>
              <a:rPr lang="es-ES" dirty="0" err="1"/>
              <a:t>her</a:t>
            </a:r>
            <a:r>
              <a:rPr lang="es-ES" dirty="0"/>
              <a:t> </a:t>
            </a:r>
            <a:r>
              <a:rPr lang="es-ES" dirty="0" err="1"/>
              <a:t>ceramics</a:t>
            </a:r>
            <a:r>
              <a:rPr lang="es-ES" dirty="0"/>
              <a:t> workshop at </a:t>
            </a:r>
            <a:r>
              <a:rPr lang="es-ES" dirty="0" err="1"/>
              <a:t>the</a:t>
            </a:r>
            <a:r>
              <a:rPr lang="es-ES" dirty="0"/>
              <a:t> School of </a:t>
            </a:r>
            <a:r>
              <a:rPr lang="es-ES" dirty="0" err="1"/>
              <a:t>Arts</a:t>
            </a:r>
            <a:r>
              <a:rPr lang="es-ES" dirty="0"/>
              <a:t> &amp; </a:t>
            </a:r>
            <a:r>
              <a:rPr lang="es-ES" dirty="0" err="1"/>
              <a:t>Trades</a:t>
            </a:r>
            <a:r>
              <a:rPr lang="es-ES" dirty="0"/>
              <a:t>. </a:t>
            </a:r>
            <a:r>
              <a:rPr lang="es-ES" dirty="0" err="1"/>
              <a:t>On</a:t>
            </a:r>
            <a:r>
              <a:rPr lang="es-ES" dirty="0"/>
              <a:t> </a:t>
            </a:r>
            <a:r>
              <a:rPr lang="es-ES" dirty="0" err="1"/>
              <a:t>Tuesday</a:t>
            </a:r>
            <a:r>
              <a:rPr lang="es-ES" dirty="0"/>
              <a:t>, </a:t>
            </a:r>
            <a:r>
              <a:rPr lang="es-ES" dirty="0" err="1"/>
              <a:t>while</a:t>
            </a:r>
            <a:r>
              <a:rPr lang="es-ES" dirty="0"/>
              <a:t> </a:t>
            </a:r>
            <a:r>
              <a:rPr lang="es-ES" dirty="0" err="1"/>
              <a:t>the</a:t>
            </a:r>
            <a:r>
              <a:rPr lang="es-ES" dirty="0"/>
              <a:t> </a:t>
            </a:r>
            <a:r>
              <a:rPr lang="es-ES" dirty="0" err="1"/>
              <a:t>coast</a:t>
            </a:r>
            <a:r>
              <a:rPr lang="es-ES" dirty="0"/>
              <a:t> </a:t>
            </a:r>
            <a:r>
              <a:rPr lang="es-ES" dirty="0" err="1"/>
              <a:t>was</a:t>
            </a:r>
            <a:r>
              <a:rPr lang="es-ES" dirty="0"/>
              <a:t> </a:t>
            </a:r>
            <a:r>
              <a:rPr lang="es-ES" dirty="0" err="1"/>
              <a:t>recuperating</a:t>
            </a:r>
            <a:r>
              <a:rPr lang="es-ES" dirty="0"/>
              <a:t> </a:t>
            </a:r>
            <a:r>
              <a:rPr lang="es-ES" dirty="0" err="1"/>
              <a:t>from</a:t>
            </a:r>
            <a:r>
              <a:rPr lang="es-ES" dirty="0"/>
              <a:t> </a:t>
            </a:r>
            <a:r>
              <a:rPr lang="es-ES" dirty="0" err="1"/>
              <a:t>the</a:t>
            </a:r>
            <a:r>
              <a:rPr lang="es-ES" dirty="0"/>
              <a:t> </a:t>
            </a:r>
            <a:r>
              <a:rPr lang="es-ES" dirty="0" err="1"/>
              <a:t>havoc</a:t>
            </a:r>
            <a:r>
              <a:rPr lang="es-ES" dirty="0"/>
              <a:t> of a </a:t>
            </a:r>
            <a:r>
              <a:rPr lang="es-ES" dirty="0" err="1"/>
              <a:t>storm</a:t>
            </a:r>
            <a:r>
              <a:rPr lang="es-ES" dirty="0"/>
              <a:t>, </a:t>
            </a:r>
            <a:r>
              <a:rPr lang="es-ES" dirty="0" err="1"/>
              <a:t>Mónica’s</a:t>
            </a:r>
            <a:r>
              <a:rPr lang="es-ES" dirty="0"/>
              <a:t> </a:t>
            </a:r>
            <a:r>
              <a:rPr lang="es-ES" dirty="0" err="1"/>
              <a:t>father</a:t>
            </a:r>
            <a:r>
              <a:rPr lang="es-ES" dirty="0"/>
              <a:t>, </a:t>
            </a:r>
            <a:r>
              <a:rPr lang="es-ES" dirty="0" err="1"/>
              <a:t>alarmed</a:t>
            </a:r>
            <a:r>
              <a:rPr lang="es-ES" dirty="0"/>
              <a:t> </a:t>
            </a:r>
            <a:r>
              <a:rPr lang="es-ES" dirty="0" err="1"/>
              <a:t>by</a:t>
            </a:r>
            <a:r>
              <a:rPr lang="es-ES" dirty="0"/>
              <a:t> </a:t>
            </a:r>
            <a:r>
              <a:rPr lang="es-ES" dirty="0" err="1"/>
              <a:t>her</a:t>
            </a:r>
            <a:r>
              <a:rPr lang="es-ES" dirty="0"/>
              <a:t> </a:t>
            </a:r>
            <a:r>
              <a:rPr lang="es-ES" dirty="0" err="1"/>
              <a:t>disappearance</a:t>
            </a:r>
            <a:r>
              <a:rPr lang="es-ES" dirty="0"/>
              <a:t>, </a:t>
            </a:r>
            <a:r>
              <a:rPr lang="es-ES" dirty="0" err="1"/>
              <a:t>allerted</a:t>
            </a:r>
            <a:r>
              <a:rPr lang="es-ES" dirty="0"/>
              <a:t> </a:t>
            </a:r>
            <a:r>
              <a:rPr lang="es-ES" dirty="0" err="1"/>
              <a:t>the</a:t>
            </a:r>
            <a:r>
              <a:rPr lang="es-ES" dirty="0"/>
              <a:t> </a:t>
            </a:r>
            <a:r>
              <a:rPr lang="es-ES" dirty="0" err="1"/>
              <a:t>police</a:t>
            </a:r>
            <a:r>
              <a:rPr lang="es-ES" dirty="0"/>
              <a:t>. Mónica </a:t>
            </a:r>
            <a:r>
              <a:rPr lang="es-ES" dirty="0" err="1"/>
              <a:t>lived</a:t>
            </a:r>
            <a:r>
              <a:rPr lang="es-ES" dirty="0"/>
              <a:t> in a </a:t>
            </a:r>
            <a:r>
              <a:rPr lang="es-ES" dirty="0" err="1"/>
              <a:t>little</a:t>
            </a:r>
            <a:r>
              <a:rPr lang="es-ES" dirty="0"/>
              <a:t> </a:t>
            </a:r>
            <a:r>
              <a:rPr lang="es-ES" dirty="0" err="1"/>
              <a:t>house</a:t>
            </a:r>
            <a:r>
              <a:rPr lang="es-ES" dirty="0"/>
              <a:t> </a:t>
            </a:r>
            <a:r>
              <a:rPr lang="es-ES" dirty="0" err="1"/>
              <a:t>near</a:t>
            </a:r>
            <a:r>
              <a:rPr lang="es-ES" dirty="0"/>
              <a:t> </a:t>
            </a:r>
            <a:r>
              <a:rPr lang="es-ES" dirty="0" err="1"/>
              <a:t>the</a:t>
            </a:r>
            <a:r>
              <a:rPr lang="es-ES" dirty="0"/>
              <a:t> sea, </a:t>
            </a:r>
            <a:r>
              <a:rPr lang="es-ES" dirty="0" err="1"/>
              <a:t>on</a:t>
            </a:r>
            <a:r>
              <a:rPr lang="es-ES" dirty="0"/>
              <a:t> </a:t>
            </a:r>
            <a:r>
              <a:rPr lang="es-ES" dirty="0" err="1"/>
              <a:t>the</a:t>
            </a:r>
            <a:r>
              <a:rPr lang="es-ES" dirty="0"/>
              <a:t> </a:t>
            </a:r>
            <a:r>
              <a:rPr lang="es-ES" dirty="0" err="1"/>
              <a:t>north</a:t>
            </a:r>
            <a:r>
              <a:rPr lang="es-ES" dirty="0"/>
              <a:t> </a:t>
            </a:r>
            <a:r>
              <a:rPr lang="es-ES" dirty="0" err="1"/>
              <a:t>bank</a:t>
            </a:r>
            <a:r>
              <a:rPr lang="es-ES" dirty="0"/>
              <a:t> of </a:t>
            </a:r>
            <a:r>
              <a:rPr lang="es-ES" dirty="0" err="1"/>
              <a:t>the</a:t>
            </a:r>
            <a:r>
              <a:rPr lang="es-ES" dirty="0"/>
              <a:t> </a:t>
            </a:r>
            <a:r>
              <a:rPr lang="es-ES" dirty="0" err="1"/>
              <a:t>estuary</a:t>
            </a:r>
            <a:r>
              <a:rPr lang="es-ES" dirty="0"/>
              <a:t> of Vigo. </a:t>
            </a:r>
            <a:r>
              <a:rPr lang="es-ES" dirty="0" err="1"/>
              <a:t>Every</a:t>
            </a:r>
            <a:r>
              <a:rPr lang="es-ES" dirty="0"/>
              <a:t> </a:t>
            </a:r>
            <a:r>
              <a:rPr lang="es-ES" dirty="0" err="1"/>
              <a:t>afternoon</a:t>
            </a:r>
            <a:r>
              <a:rPr lang="es-ES" dirty="0"/>
              <a:t>, </a:t>
            </a:r>
            <a:r>
              <a:rPr lang="es-ES" dirty="0" err="1"/>
              <a:t>she</a:t>
            </a:r>
            <a:r>
              <a:rPr lang="es-ES" dirty="0"/>
              <a:t> </a:t>
            </a:r>
            <a:r>
              <a:rPr lang="es-ES" dirty="0" err="1"/>
              <a:t>would</a:t>
            </a:r>
            <a:r>
              <a:rPr lang="es-ES" dirty="0"/>
              <a:t> </a:t>
            </a:r>
            <a:r>
              <a:rPr lang="es-ES" dirty="0" err="1"/>
              <a:t>ride</a:t>
            </a:r>
            <a:r>
              <a:rPr lang="es-ES" dirty="0"/>
              <a:t> </a:t>
            </a:r>
            <a:r>
              <a:rPr lang="es-ES" dirty="0" err="1"/>
              <a:t>her</a:t>
            </a:r>
            <a:r>
              <a:rPr lang="es-ES" dirty="0"/>
              <a:t> </a:t>
            </a:r>
            <a:r>
              <a:rPr lang="es-ES" dirty="0" err="1"/>
              <a:t>bike</a:t>
            </a:r>
            <a:r>
              <a:rPr lang="es-ES" dirty="0"/>
              <a:t> </a:t>
            </a:r>
            <a:r>
              <a:rPr lang="es-ES" dirty="0" err="1"/>
              <a:t>along</a:t>
            </a:r>
            <a:r>
              <a:rPr lang="es-ES" dirty="0"/>
              <a:t> </a:t>
            </a:r>
            <a:r>
              <a:rPr lang="es-ES" dirty="0" err="1"/>
              <a:t>the</a:t>
            </a:r>
            <a:r>
              <a:rPr lang="es-ES" dirty="0"/>
              <a:t> </a:t>
            </a:r>
            <a:r>
              <a:rPr lang="es-ES" dirty="0" err="1"/>
              <a:t>path</a:t>
            </a:r>
            <a:r>
              <a:rPr lang="es-ES" dirty="0"/>
              <a:t> </a:t>
            </a:r>
            <a:r>
              <a:rPr lang="es-ES" dirty="0" err="1"/>
              <a:t>that</a:t>
            </a:r>
            <a:r>
              <a:rPr lang="es-ES" dirty="0"/>
              <a:t> led to </a:t>
            </a:r>
            <a:r>
              <a:rPr lang="es-ES" dirty="0" err="1"/>
              <a:t>the</a:t>
            </a:r>
            <a:r>
              <a:rPr lang="es-ES" dirty="0"/>
              <a:t> </a:t>
            </a:r>
            <a:r>
              <a:rPr lang="es-ES" dirty="0" err="1"/>
              <a:t>port</a:t>
            </a:r>
            <a:r>
              <a:rPr lang="es-ES" dirty="0"/>
              <a:t> of </a:t>
            </a:r>
            <a:r>
              <a:rPr lang="es-ES" dirty="0" err="1"/>
              <a:t>Moaña</a:t>
            </a:r>
            <a:r>
              <a:rPr lang="es-ES" dirty="0"/>
              <a:t> and </a:t>
            </a:r>
            <a:r>
              <a:rPr lang="es-ES" dirty="0" err="1"/>
              <a:t>was</a:t>
            </a:r>
            <a:r>
              <a:rPr lang="es-ES" dirty="0"/>
              <a:t> </a:t>
            </a:r>
            <a:r>
              <a:rPr lang="es-ES" dirty="0" err="1"/>
              <a:t>bordered</a:t>
            </a:r>
            <a:r>
              <a:rPr lang="es-ES" dirty="0"/>
              <a:t> </a:t>
            </a:r>
            <a:r>
              <a:rPr lang="es-ES" dirty="0" err="1"/>
              <a:t>by</a:t>
            </a:r>
            <a:r>
              <a:rPr lang="es-ES" dirty="0"/>
              <a:t> </a:t>
            </a:r>
            <a:r>
              <a:rPr lang="es-ES" dirty="0" err="1"/>
              <a:t>the</a:t>
            </a:r>
            <a:r>
              <a:rPr lang="es-ES" dirty="0"/>
              <a:t> </a:t>
            </a:r>
            <a:r>
              <a:rPr lang="es-ES" dirty="0" err="1"/>
              <a:t>stone</a:t>
            </a:r>
            <a:r>
              <a:rPr lang="es-ES" dirty="0"/>
              <a:t> </a:t>
            </a:r>
            <a:r>
              <a:rPr lang="es-ES" dirty="0" err="1"/>
              <a:t>crosses</a:t>
            </a:r>
            <a:r>
              <a:rPr lang="es-ES" dirty="0"/>
              <a:t> of </a:t>
            </a:r>
            <a:r>
              <a:rPr lang="es-ES" dirty="0" err="1"/>
              <a:t>the</a:t>
            </a:r>
            <a:r>
              <a:rPr lang="es-ES" dirty="0"/>
              <a:t> </a:t>
            </a:r>
            <a:r>
              <a:rPr lang="es-ES" dirty="0" err="1"/>
              <a:t>cemetery</a:t>
            </a:r>
            <a:r>
              <a:rPr lang="es-ES" dirty="0"/>
              <a:t>. </a:t>
            </a:r>
            <a:r>
              <a:rPr lang="es-ES" dirty="0" err="1"/>
              <a:t>There</a:t>
            </a:r>
            <a:r>
              <a:rPr lang="es-ES" dirty="0"/>
              <a:t>  </a:t>
            </a:r>
            <a:r>
              <a:rPr lang="es-ES" dirty="0" err="1"/>
              <a:t>she</a:t>
            </a:r>
            <a:r>
              <a:rPr lang="es-ES" dirty="0"/>
              <a:t> </a:t>
            </a:r>
            <a:r>
              <a:rPr lang="es-ES" dirty="0" err="1"/>
              <a:t>would</a:t>
            </a:r>
            <a:r>
              <a:rPr lang="es-ES" dirty="0"/>
              <a:t> </a:t>
            </a:r>
            <a:r>
              <a:rPr lang="es-ES" dirty="0" err="1"/>
              <a:t>take</a:t>
            </a:r>
            <a:r>
              <a:rPr lang="es-ES" dirty="0"/>
              <a:t> </a:t>
            </a:r>
            <a:r>
              <a:rPr lang="es-ES" dirty="0" err="1"/>
              <a:t>the</a:t>
            </a:r>
            <a:r>
              <a:rPr lang="es-ES" dirty="0"/>
              <a:t> </a:t>
            </a:r>
            <a:r>
              <a:rPr lang="es-ES" dirty="0" err="1"/>
              <a:t>boat</a:t>
            </a:r>
            <a:r>
              <a:rPr lang="es-ES" dirty="0"/>
              <a:t> </a:t>
            </a:r>
            <a:r>
              <a:rPr lang="es-ES" dirty="0" err="1"/>
              <a:t>that</a:t>
            </a:r>
            <a:r>
              <a:rPr lang="es-ES" dirty="0"/>
              <a:t> </a:t>
            </a:r>
            <a:r>
              <a:rPr lang="es-ES" dirty="0" err="1"/>
              <a:t>crossed</a:t>
            </a:r>
            <a:r>
              <a:rPr lang="es-ES" dirty="0"/>
              <a:t> </a:t>
            </a:r>
            <a:r>
              <a:rPr lang="es-ES" dirty="0" err="1"/>
              <a:t>the</a:t>
            </a:r>
            <a:r>
              <a:rPr lang="es-ES" dirty="0"/>
              <a:t> </a:t>
            </a:r>
            <a:r>
              <a:rPr lang="es-ES" dirty="0" err="1"/>
              <a:t>estuary</a:t>
            </a:r>
            <a:r>
              <a:rPr lang="es-ES" dirty="0"/>
              <a:t> to </a:t>
            </a:r>
            <a:r>
              <a:rPr lang="es-ES" dirty="0" err="1"/>
              <a:t>get</a:t>
            </a:r>
            <a:r>
              <a:rPr lang="es-ES" dirty="0"/>
              <a:t> to </a:t>
            </a:r>
            <a:r>
              <a:rPr lang="es-ES" dirty="0" err="1"/>
              <a:t>her</a:t>
            </a:r>
            <a:r>
              <a:rPr lang="es-ES" dirty="0"/>
              <a:t> </a:t>
            </a:r>
            <a:r>
              <a:rPr lang="es-ES" dirty="0" err="1"/>
              <a:t>job</a:t>
            </a:r>
            <a:r>
              <a:rPr lang="es-ES" dirty="0"/>
              <a:t>. In </a:t>
            </a:r>
            <a:r>
              <a:rPr lang="es-ES" dirty="0" err="1"/>
              <a:t>the</a:t>
            </a:r>
            <a:r>
              <a:rPr lang="es-ES" dirty="0"/>
              <a:t> School, </a:t>
            </a:r>
            <a:r>
              <a:rPr lang="es-ES" dirty="0" err="1"/>
              <a:t>the</a:t>
            </a:r>
            <a:r>
              <a:rPr lang="es-ES" dirty="0"/>
              <a:t> </a:t>
            </a:r>
            <a:r>
              <a:rPr lang="es-ES" dirty="0" err="1"/>
              <a:t>teachers</a:t>
            </a:r>
            <a:r>
              <a:rPr lang="es-ES" dirty="0"/>
              <a:t> </a:t>
            </a:r>
            <a:r>
              <a:rPr lang="es-ES" dirty="0" err="1"/>
              <a:t>were</a:t>
            </a:r>
            <a:r>
              <a:rPr lang="es-ES" dirty="0"/>
              <a:t> </a:t>
            </a:r>
            <a:r>
              <a:rPr lang="es-ES" dirty="0" err="1"/>
              <a:t>surprised</a:t>
            </a:r>
            <a:r>
              <a:rPr lang="es-ES" dirty="0"/>
              <a:t> </a:t>
            </a:r>
            <a:r>
              <a:rPr lang="es-ES" dirty="0" err="1"/>
              <a:t>by</a:t>
            </a:r>
            <a:r>
              <a:rPr lang="es-ES" dirty="0"/>
              <a:t> </a:t>
            </a:r>
            <a:r>
              <a:rPr lang="es-ES" dirty="0" err="1"/>
              <a:t>her</a:t>
            </a:r>
            <a:r>
              <a:rPr lang="es-ES" dirty="0"/>
              <a:t> </a:t>
            </a:r>
            <a:r>
              <a:rPr lang="es-ES" dirty="0" err="1"/>
              <a:t>absence</a:t>
            </a:r>
            <a:r>
              <a:rPr lang="es-ES" dirty="0"/>
              <a:t>.  </a:t>
            </a:r>
            <a:r>
              <a:rPr lang="es-ES" dirty="0" err="1"/>
              <a:t>But</a:t>
            </a:r>
            <a:r>
              <a:rPr lang="es-ES" dirty="0"/>
              <a:t> </a:t>
            </a:r>
            <a:r>
              <a:rPr lang="es-ES" dirty="0" err="1"/>
              <a:t>on</a:t>
            </a:r>
            <a:r>
              <a:rPr lang="es-ES" dirty="0"/>
              <a:t> </a:t>
            </a:r>
            <a:r>
              <a:rPr lang="es-ES" dirty="0" err="1"/>
              <a:t>the</a:t>
            </a:r>
            <a:r>
              <a:rPr lang="es-ES" dirty="0"/>
              <a:t> </a:t>
            </a:r>
            <a:r>
              <a:rPr lang="es-ES" dirty="0" err="1"/>
              <a:t>other</a:t>
            </a:r>
            <a:r>
              <a:rPr lang="es-ES" dirty="0"/>
              <a:t> </a:t>
            </a:r>
            <a:r>
              <a:rPr lang="es-ES" dirty="0" err="1"/>
              <a:t>side</a:t>
            </a:r>
            <a:r>
              <a:rPr lang="es-ES" dirty="0"/>
              <a:t> of </a:t>
            </a:r>
            <a:r>
              <a:rPr lang="es-ES" dirty="0" err="1"/>
              <a:t>the</a:t>
            </a:r>
            <a:r>
              <a:rPr lang="es-ES" dirty="0"/>
              <a:t> </a:t>
            </a:r>
            <a:r>
              <a:rPr lang="es-ES" dirty="0" err="1"/>
              <a:t>estuary</a:t>
            </a:r>
            <a:r>
              <a:rPr lang="es-ES" dirty="0"/>
              <a:t>, </a:t>
            </a:r>
            <a:r>
              <a:rPr lang="es-ES" dirty="0" err="1"/>
              <a:t>nothing</a:t>
            </a:r>
            <a:r>
              <a:rPr lang="es-ES" dirty="0"/>
              <a:t> </a:t>
            </a:r>
            <a:r>
              <a:rPr lang="es-ES" dirty="0" err="1"/>
              <a:t>appeared</a:t>
            </a:r>
            <a:r>
              <a:rPr lang="es-ES" dirty="0"/>
              <a:t> to </a:t>
            </a:r>
            <a:r>
              <a:rPr lang="es-ES" dirty="0" err="1"/>
              <a:t>have</a:t>
            </a:r>
            <a:r>
              <a:rPr lang="es-ES" dirty="0"/>
              <a:t> </a:t>
            </a:r>
            <a:r>
              <a:rPr lang="es-ES" dirty="0" err="1"/>
              <a:t>changed</a:t>
            </a:r>
            <a:r>
              <a:rPr lang="es-ES" dirty="0"/>
              <a:t>: </a:t>
            </a:r>
            <a:r>
              <a:rPr lang="es-ES" dirty="0" err="1"/>
              <a:t>the</a:t>
            </a:r>
            <a:r>
              <a:rPr lang="es-ES" dirty="0"/>
              <a:t> </a:t>
            </a:r>
            <a:r>
              <a:rPr lang="es-ES" dirty="0" err="1"/>
              <a:t>house</a:t>
            </a:r>
            <a:r>
              <a:rPr lang="es-ES" dirty="0"/>
              <a:t> </a:t>
            </a:r>
            <a:r>
              <a:rPr lang="es-ES" dirty="0" err="1"/>
              <a:t>was</a:t>
            </a:r>
            <a:r>
              <a:rPr lang="es-ES" dirty="0"/>
              <a:t> </a:t>
            </a:r>
            <a:r>
              <a:rPr lang="es-ES" dirty="0" err="1"/>
              <a:t>neat</a:t>
            </a:r>
            <a:r>
              <a:rPr lang="es-ES" dirty="0"/>
              <a:t> and </a:t>
            </a:r>
            <a:r>
              <a:rPr lang="es-ES" dirty="0" err="1"/>
              <a:t>the</a:t>
            </a:r>
            <a:r>
              <a:rPr lang="es-ES" dirty="0"/>
              <a:t> </a:t>
            </a:r>
            <a:r>
              <a:rPr lang="es-ES" dirty="0" err="1"/>
              <a:t>cat’s</a:t>
            </a:r>
            <a:r>
              <a:rPr lang="es-ES" dirty="0"/>
              <a:t> </a:t>
            </a:r>
            <a:r>
              <a:rPr lang="es-ES" dirty="0" err="1"/>
              <a:t>bowl</a:t>
            </a:r>
            <a:r>
              <a:rPr lang="es-ES" dirty="0"/>
              <a:t> </a:t>
            </a:r>
            <a:r>
              <a:rPr lang="es-ES" dirty="0" err="1"/>
              <a:t>was</a:t>
            </a:r>
            <a:r>
              <a:rPr lang="es-ES" dirty="0"/>
              <a:t> full of </a:t>
            </a:r>
            <a:r>
              <a:rPr lang="es-ES" dirty="0" err="1"/>
              <a:t>food</a:t>
            </a:r>
            <a:r>
              <a:rPr lang="es-ES" dirty="0"/>
              <a:t>. </a:t>
            </a:r>
            <a:r>
              <a:rPr lang="es-ES" dirty="0" err="1"/>
              <a:t>While</a:t>
            </a:r>
            <a:r>
              <a:rPr lang="es-ES" dirty="0"/>
              <a:t> </a:t>
            </a:r>
            <a:r>
              <a:rPr lang="es-ES" dirty="0" err="1"/>
              <a:t>the</a:t>
            </a:r>
            <a:r>
              <a:rPr lang="es-ES" dirty="0"/>
              <a:t> </a:t>
            </a:r>
            <a:r>
              <a:rPr lang="es-ES" dirty="0" err="1"/>
              <a:t>fishermen</a:t>
            </a:r>
            <a:r>
              <a:rPr lang="es-ES" dirty="0"/>
              <a:t> </a:t>
            </a:r>
            <a:r>
              <a:rPr lang="es-ES" dirty="0" err="1"/>
              <a:t>raked</a:t>
            </a:r>
            <a:r>
              <a:rPr lang="es-ES" dirty="0"/>
              <a:t> </a:t>
            </a:r>
            <a:r>
              <a:rPr lang="es-ES" dirty="0" err="1"/>
              <a:t>the</a:t>
            </a:r>
            <a:r>
              <a:rPr lang="es-ES" dirty="0"/>
              <a:t> </a:t>
            </a:r>
            <a:r>
              <a:rPr lang="es-ES" dirty="0" err="1"/>
              <a:t>sand</a:t>
            </a:r>
            <a:r>
              <a:rPr lang="es-ES" dirty="0"/>
              <a:t> </a:t>
            </a:r>
            <a:r>
              <a:rPr lang="es-ES" dirty="0" err="1"/>
              <a:t>looking</a:t>
            </a:r>
            <a:r>
              <a:rPr lang="es-ES" dirty="0"/>
              <a:t> </a:t>
            </a:r>
            <a:r>
              <a:rPr lang="es-ES" dirty="0" err="1"/>
              <a:t>for</a:t>
            </a:r>
            <a:r>
              <a:rPr lang="es-ES" dirty="0"/>
              <a:t> </a:t>
            </a:r>
            <a:r>
              <a:rPr lang="es-ES" dirty="0" err="1"/>
              <a:t>shellfish</a:t>
            </a:r>
            <a:r>
              <a:rPr lang="es-ES" dirty="0"/>
              <a:t> and </a:t>
            </a:r>
            <a:r>
              <a:rPr lang="es-ES" dirty="0" err="1"/>
              <a:t>cast</a:t>
            </a:r>
            <a:r>
              <a:rPr lang="es-ES" dirty="0"/>
              <a:t> </a:t>
            </a:r>
            <a:r>
              <a:rPr lang="es-ES" dirty="0" err="1"/>
              <a:t>their</a:t>
            </a:r>
            <a:r>
              <a:rPr lang="es-ES" dirty="0"/>
              <a:t> </a:t>
            </a:r>
            <a:r>
              <a:rPr lang="es-ES" dirty="0" err="1"/>
              <a:t>poles</a:t>
            </a:r>
            <a:r>
              <a:rPr lang="es-ES" dirty="0"/>
              <a:t> </a:t>
            </a:r>
            <a:r>
              <a:rPr lang="es-ES" dirty="0" err="1"/>
              <a:t>into</a:t>
            </a:r>
            <a:r>
              <a:rPr lang="es-ES" dirty="0"/>
              <a:t> </a:t>
            </a:r>
            <a:r>
              <a:rPr lang="es-ES" dirty="0" err="1"/>
              <a:t>the</a:t>
            </a:r>
            <a:r>
              <a:rPr lang="es-ES" dirty="0"/>
              <a:t> </a:t>
            </a:r>
            <a:r>
              <a:rPr lang="es-ES" dirty="0" err="1"/>
              <a:t>water</a:t>
            </a:r>
            <a:r>
              <a:rPr lang="es-ES" dirty="0"/>
              <a:t>, Inspector Caldas </a:t>
            </a:r>
            <a:r>
              <a:rPr lang="es-ES" dirty="0" err="1"/>
              <a:t>contemplates</a:t>
            </a:r>
            <a:r>
              <a:rPr lang="es-ES" dirty="0"/>
              <a:t> </a:t>
            </a:r>
            <a:r>
              <a:rPr lang="es-ES" dirty="0" err="1"/>
              <a:t>the</a:t>
            </a:r>
            <a:r>
              <a:rPr lang="es-ES" dirty="0"/>
              <a:t> sea and </a:t>
            </a:r>
            <a:r>
              <a:rPr lang="es-ES" dirty="0" err="1"/>
              <a:t>asks</a:t>
            </a:r>
            <a:r>
              <a:rPr lang="es-ES" dirty="0"/>
              <a:t> </a:t>
            </a:r>
            <a:r>
              <a:rPr lang="es-ES" dirty="0" err="1"/>
              <a:t>himself</a:t>
            </a:r>
            <a:r>
              <a:rPr lang="es-ES" dirty="0"/>
              <a:t>: ¿dónde está Mónica Andrade?”</a:t>
            </a:r>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470" y="1130300"/>
            <a:ext cx="2814780" cy="4739481"/>
          </a:xfrm>
          <a:prstGeom prst="rect">
            <a:avLst/>
          </a:prstGeom>
        </p:spPr>
      </p:pic>
    </p:spTree>
    <p:extLst>
      <p:ext uri="{BB962C8B-B14F-4D97-AF65-F5344CB8AC3E}">
        <p14:creationId xmlns:p14="http://schemas.microsoft.com/office/powerpoint/2010/main" val="7839676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8551</TotalTime>
  <Words>4216</Words>
  <Application>Microsoft Office PowerPoint</Application>
  <PresentationFormat>Widescreen</PresentationFormat>
  <Paragraphs>581</Paragraphs>
  <Slides>78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78</vt:i4>
      </vt:variant>
    </vt:vector>
  </HeadingPairs>
  <TitlesOfParts>
    <vt:vector size="84" baseType="lpstr">
      <vt:lpstr>AR CHRISTY</vt:lpstr>
      <vt:lpstr>Arial</vt:lpstr>
      <vt:lpstr>Calibri</vt:lpstr>
      <vt:lpstr>Calibri Light</vt:lpstr>
      <vt:lpstr>inherit</vt:lpstr>
      <vt:lpstr>Office Theme</vt:lpstr>
      <vt:lpstr>Death on a Galician Shore, 2011 (La Playa de los ahogados, 2009) </vt:lpstr>
      <vt:lpstr>Domingo Villar</vt:lpstr>
      <vt:lpstr>Death on a Galician Shore (review) Alfredo Álamo el 29 de agosto de 2009 en Reseñas</vt:lpstr>
      <vt:lpstr>El Mundo: Interview with Domingo Villar April 10, 2010, taped at 1:50PM</vt:lpstr>
      <vt:lpstr>PowerPoint Presentation</vt:lpstr>
      <vt:lpstr>Death on a Galician Shore- prizes</vt:lpstr>
      <vt:lpstr>Death on a Galician Shore- the movie</vt:lpstr>
      <vt:lpstr>PowerPoint Presentation</vt:lpstr>
      <vt:lpstr>Crosses of Stone: the next Caldas mystery</vt:lpstr>
      <vt:lpstr>Death on a Galician Shore: Setting</vt:lpstr>
      <vt:lpstr>PowerPoint Presentation</vt:lpstr>
      <vt:lpstr>Father’s vineyard, near Río Miño</vt:lpstr>
      <vt:lpstr>PowerPoint Presentation</vt:lpstr>
      <vt:lpstr>PowerPoint Presentation</vt:lpstr>
      <vt:lpstr>Playa de la Madorra</vt:lpstr>
      <vt:lpstr>PowerPoint Presentation</vt:lpstr>
      <vt:lpstr>Panxón</vt:lpstr>
      <vt:lpstr>PowerPoint Presentation</vt:lpstr>
      <vt:lpstr>Templo Votivo del Mar</vt:lpstr>
      <vt:lpstr>Templo Votivo del Mar</vt:lpstr>
      <vt:lpstr>Templo Votivo del Mar</vt:lpstr>
      <vt:lpstr>Monteferro Lighthouse &amp; coast</vt:lpstr>
      <vt:lpstr>Monument to the Universal Marina, Monteferro</vt:lpstr>
      <vt:lpstr>Prayer for those whose sepulcher is the sea</vt:lpstr>
      <vt:lpstr>Death on a Galician Shore: The plot</vt:lpstr>
      <vt:lpstr>Forensic evidence</vt:lpstr>
      <vt:lpstr>Who was Justo Castelo?</vt:lpstr>
      <vt:lpstr>Suicide or not?</vt:lpstr>
      <vt:lpstr>Possible suspects &amp; motives for murder</vt:lpstr>
      <vt:lpstr>Incongruities with murder theory</vt:lpstr>
      <vt:lpstr>It was Captain Sousa!</vt:lpstr>
      <vt:lpstr>The Big Lie that covers up events from 12 years ago…</vt:lpstr>
      <vt:lpstr>The survivors of the Xurelo: main suspects</vt:lpstr>
      <vt:lpstr>The survivors of the Xurelo: main suspects</vt:lpstr>
      <vt:lpstr>The survivors of the Xurelo: main suspects</vt:lpstr>
      <vt:lpstr>The survivors of the Xurelo: main suspects</vt:lpstr>
      <vt:lpstr>The witnesses in Panxón</vt:lpstr>
      <vt:lpstr>The witnesses in Panxón</vt:lpstr>
      <vt:lpstr>The witnesses in Panxón</vt:lpstr>
      <vt:lpstr>It was Arias! </vt:lpstr>
      <vt:lpstr>The Woman in the Yellow Dress- not Poussa</vt:lpstr>
      <vt:lpstr>Sifting through evidence: Xurelo shipwreck</vt:lpstr>
      <vt:lpstr>Boat found! There were 2 killers! </vt:lpstr>
      <vt:lpstr>New Questions</vt:lpstr>
      <vt:lpstr>PowerPoint Presentation</vt:lpstr>
      <vt:lpstr>Drinking &amp; Thinking</vt:lpstr>
      <vt:lpstr>PowerPoint Presentation</vt:lpstr>
      <vt:lpstr>New Questions in Aguiño</vt:lpstr>
      <vt:lpstr>Aguiño: collecting evidence</vt:lpstr>
      <vt:lpstr>Visiting Aguiño</vt:lpstr>
      <vt:lpstr>Visiting Aguiño</vt:lpstr>
      <vt:lpstr>Visiting Aguiño</vt:lpstr>
      <vt:lpstr>Visiting Aguiño</vt:lpstr>
      <vt:lpstr>New Suspicions: It was Arias &amp; Valverde! </vt:lpstr>
      <vt:lpstr>New suspect: It was Diego Neira!</vt:lpstr>
      <vt:lpstr>But who &amp; where is Diego Neira? </vt:lpstr>
      <vt:lpstr>New evidence: Security Footage of the road to Punta Lameda lighthouse</vt:lpstr>
      <vt:lpstr>Clothes make the corpse!</vt:lpstr>
      <vt:lpstr>The gate: Diego Neira is the boy in the wheelchair!</vt:lpstr>
      <vt:lpstr>Diego Neira is not the boy in the wheelchair!</vt:lpstr>
      <vt:lpstr>But- IS Diego Neira the killer?</vt:lpstr>
      <vt:lpstr>No! It was Arias!</vt:lpstr>
      <vt:lpstr>It was Valverde!</vt:lpstr>
      <vt:lpstr>Liar, liar, pants on fire: Who told lies to complicate the investigation?</vt:lpstr>
      <vt:lpstr>Happy accidents: what happy accidents helped to solve the case?</vt:lpstr>
      <vt:lpstr>Clues/ Red Herrings/ Missdirections</vt:lpstr>
      <vt:lpstr>Clues/ Red Herrings/ Missdirections</vt:lpstr>
      <vt:lpstr> The End: Punishment/ Justice?</vt:lpstr>
      <vt:lpstr>Themes</vt:lpstr>
      <vt:lpstr>Symbolism</vt:lpstr>
      <vt:lpstr>Things to consider as you read your way through Mysterious Europe </vt:lpstr>
      <vt:lpstr>Things to consider as you read your way through Mysterious Europe</vt:lpstr>
      <vt:lpstr>"Twenty Rules for Writing Detective Stories"</vt:lpstr>
      <vt:lpstr>"Twenty Rules for Writing Detective Stories"</vt:lpstr>
      <vt:lpstr>"Twenty Rules for Writing Detective Stories"</vt:lpstr>
      <vt:lpstr>"Twenty Rules for Writing Detective Stories"</vt:lpstr>
      <vt:lpstr>"Twenty Rules for Writing Detective Stories"</vt:lpstr>
      <vt:lpstr>La FIN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Death on a Galician Shore</dc:title>
  <dc:creator>Phyllis Dimick</dc:creator>
  <cp:lastModifiedBy>Phyllis Dimick</cp:lastModifiedBy>
  <cp:revision>313</cp:revision>
  <dcterms:created xsi:type="dcterms:W3CDTF">2016-09-16T10:04:11Z</dcterms:created>
  <dcterms:modified xsi:type="dcterms:W3CDTF">2016-10-03T11:59:21Z</dcterms:modified>
</cp:coreProperties>
</file>